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64" r:id="rId5"/>
    <p:sldId id="265" r:id="rId6"/>
    <p:sldId id="261" r:id="rId7"/>
    <p:sldId id="262" r:id="rId8"/>
  </p:sldIdLst>
  <p:sldSz cx="18288000" cy="10287000"/>
  <p:notesSz cx="6858000" cy="9144000"/>
  <p:embeddedFontLst>
    <p:embeddedFont>
      <p:font typeface="Arialle Bold" panose="020B0604020202020204" charset="0"/>
      <p:regular r:id="rId9"/>
    </p:embeddedFont>
    <p:embeddedFont>
      <p:font typeface="Poppins" panose="00000500000000000000" pitchFamily="2" charset="0"/>
      <p:regular r:id="rId10"/>
      <p:bold r:id="rId11"/>
      <p:italic r:id="rId12"/>
      <p:boldItalic r:id="rId13"/>
    </p:embeddedFont>
    <p:embeddedFont>
      <p:font typeface="Poppins Bold" panose="00000800000000000000" charset="0"/>
      <p:regular r:id="rId14"/>
      <p:bold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37" d="100"/>
          <a:sy n="37" d="100"/>
        </p:scale>
        <p:origin x="988"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5.fntdata"/><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sv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svg"/><Relationship Id="rId7"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6.png"/><Relationship Id="rId5" Type="http://schemas.openxmlformats.org/officeDocument/2006/relationships/image" Target="../media/image11.png"/><Relationship Id="rId10" Type="http://schemas.openxmlformats.org/officeDocument/2006/relationships/image" Target="../media/image15.png"/><Relationship Id="rId4" Type="http://schemas.openxmlformats.org/officeDocument/2006/relationships/image" Target="../media/image10.pn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9.sv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29.png"/><Relationship Id="rId18" Type="http://schemas.openxmlformats.org/officeDocument/2006/relationships/image" Target="../media/image34.sv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svg"/><Relationship Id="rId17" Type="http://schemas.openxmlformats.org/officeDocument/2006/relationships/image" Target="../media/image33.png"/><Relationship Id="rId2" Type="http://schemas.openxmlformats.org/officeDocument/2006/relationships/image" Target="../media/image18.jpeg"/><Relationship Id="rId16" Type="http://schemas.openxmlformats.org/officeDocument/2006/relationships/image" Target="../media/image32.svg"/><Relationship Id="rId1" Type="http://schemas.openxmlformats.org/officeDocument/2006/relationships/slideLayout" Target="../slideLayouts/slideLayout7.xml"/><Relationship Id="rId6" Type="http://schemas.openxmlformats.org/officeDocument/2006/relationships/image" Target="../media/image22.sv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 Id="rId14" Type="http://schemas.openxmlformats.org/officeDocument/2006/relationships/image" Target="../media/image3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9620" t="-15293" b="-14627"/>
            </a:stretch>
          </a:blipFill>
        </p:spPr>
        <p:txBody>
          <a:bodyPr/>
          <a:lstStyle/>
          <a:p>
            <a:endParaRPr lang="en-ID"/>
          </a:p>
        </p:txBody>
      </p:sp>
      <p:grpSp>
        <p:nvGrpSpPr>
          <p:cNvPr id="3" name="Group 3"/>
          <p:cNvGrpSpPr/>
          <p:nvPr/>
        </p:nvGrpSpPr>
        <p:grpSpPr>
          <a:xfrm>
            <a:off x="9009113" y="4598764"/>
            <a:ext cx="8250187" cy="964125"/>
            <a:chOff x="0" y="0"/>
            <a:chExt cx="1870758" cy="218619"/>
          </a:xfrm>
        </p:grpSpPr>
        <p:sp>
          <p:nvSpPr>
            <p:cNvPr id="4" name="Freeform 4"/>
            <p:cNvSpPr/>
            <p:nvPr/>
          </p:nvSpPr>
          <p:spPr>
            <a:xfrm>
              <a:off x="0" y="0"/>
              <a:ext cx="1870758" cy="218619"/>
            </a:xfrm>
            <a:custGeom>
              <a:avLst/>
              <a:gdLst/>
              <a:ahLst/>
              <a:cxnLst/>
              <a:rect l="l" t="t" r="r" b="b"/>
              <a:pathLst>
                <a:path w="1870758" h="218619">
                  <a:moveTo>
                    <a:pt x="0" y="0"/>
                  </a:moveTo>
                  <a:lnTo>
                    <a:pt x="1870758" y="0"/>
                  </a:lnTo>
                  <a:lnTo>
                    <a:pt x="1870758" y="218619"/>
                  </a:lnTo>
                  <a:lnTo>
                    <a:pt x="0" y="218619"/>
                  </a:lnTo>
                  <a:close/>
                </a:path>
              </a:pathLst>
            </a:custGeom>
            <a:solidFill>
              <a:srgbClr val="0072CE"/>
            </a:solidFill>
          </p:spPr>
          <p:txBody>
            <a:bodyPr/>
            <a:lstStyle/>
            <a:p>
              <a:endParaRPr lang="en-ID"/>
            </a:p>
          </p:txBody>
        </p:sp>
        <p:sp>
          <p:nvSpPr>
            <p:cNvPr id="5" name="TextBox 5"/>
            <p:cNvSpPr txBox="1"/>
            <p:nvPr/>
          </p:nvSpPr>
          <p:spPr>
            <a:xfrm>
              <a:off x="0" y="-47625"/>
              <a:ext cx="1870758" cy="266244"/>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5730443" y="3475483"/>
            <a:ext cx="11528857" cy="1034775"/>
            <a:chOff x="0" y="0"/>
            <a:chExt cx="2614208" cy="234639"/>
          </a:xfrm>
        </p:grpSpPr>
        <p:sp>
          <p:nvSpPr>
            <p:cNvPr id="7" name="Freeform 7"/>
            <p:cNvSpPr/>
            <p:nvPr/>
          </p:nvSpPr>
          <p:spPr>
            <a:xfrm>
              <a:off x="0" y="0"/>
              <a:ext cx="2614207" cy="234639"/>
            </a:xfrm>
            <a:custGeom>
              <a:avLst/>
              <a:gdLst/>
              <a:ahLst/>
              <a:cxnLst/>
              <a:rect l="l" t="t" r="r" b="b"/>
              <a:pathLst>
                <a:path w="2614207" h="234639">
                  <a:moveTo>
                    <a:pt x="0" y="0"/>
                  </a:moveTo>
                  <a:lnTo>
                    <a:pt x="2614207" y="0"/>
                  </a:lnTo>
                  <a:lnTo>
                    <a:pt x="2614207" y="234639"/>
                  </a:lnTo>
                  <a:lnTo>
                    <a:pt x="0" y="234639"/>
                  </a:lnTo>
                  <a:close/>
                </a:path>
              </a:pathLst>
            </a:custGeom>
            <a:solidFill>
              <a:srgbClr val="0072CE"/>
            </a:solidFill>
          </p:spPr>
          <p:txBody>
            <a:bodyPr/>
            <a:lstStyle/>
            <a:p>
              <a:endParaRPr lang="en-ID"/>
            </a:p>
          </p:txBody>
        </p:sp>
        <p:sp>
          <p:nvSpPr>
            <p:cNvPr id="8" name="TextBox 8"/>
            <p:cNvSpPr txBox="1"/>
            <p:nvPr/>
          </p:nvSpPr>
          <p:spPr>
            <a:xfrm>
              <a:off x="0" y="-47625"/>
              <a:ext cx="2614208" cy="282264"/>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6364916" y="5677792"/>
            <a:ext cx="10894384" cy="1034775"/>
            <a:chOff x="0" y="0"/>
            <a:chExt cx="2470338" cy="234639"/>
          </a:xfrm>
        </p:grpSpPr>
        <p:sp>
          <p:nvSpPr>
            <p:cNvPr id="10" name="Freeform 10"/>
            <p:cNvSpPr/>
            <p:nvPr/>
          </p:nvSpPr>
          <p:spPr>
            <a:xfrm>
              <a:off x="0" y="0"/>
              <a:ext cx="2470339" cy="234639"/>
            </a:xfrm>
            <a:custGeom>
              <a:avLst/>
              <a:gdLst/>
              <a:ahLst/>
              <a:cxnLst/>
              <a:rect l="l" t="t" r="r" b="b"/>
              <a:pathLst>
                <a:path w="2470339" h="234639">
                  <a:moveTo>
                    <a:pt x="0" y="0"/>
                  </a:moveTo>
                  <a:lnTo>
                    <a:pt x="2470339" y="0"/>
                  </a:lnTo>
                  <a:lnTo>
                    <a:pt x="2470339" y="234639"/>
                  </a:lnTo>
                  <a:lnTo>
                    <a:pt x="0" y="234639"/>
                  </a:lnTo>
                  <a:close/>
                </a:path>
              </a:pathLst>
            </a:custGeom>
            <a:solidFill>
              <a:srgbClr val="0072CE"/>
            </a:solidFill>
          </p:spPr>
          <p:txBody>
            <a:bodyPr/>
            <a:lstStyle/>
            <a:p>
              <a:endParaRPr lang="en-ID"/>
            </a:p>
          </p:txBody>
        </p:sp>
        <p:sp>
          <p:nvSpPr>
            <p:cNvPr id="11" name="TextBox 11"/>
            <p:cNvSpPr txBox="1"/>
            <p:nvPr/>
          </p:nvSpPr>
          <p:spPr>
            <a:xfrm>
              <a:off x="0" y="-47625"/>
              <a:ext cx="2470338" cy="282264"/>
            </a:xfrm>
            <a:prstGeom prst="rect">
              <a:avLst/>
            </a:prstGeom>
          </p:spPr>
          <p:txBody>
            <a:bodyPr lIns="50800" tIns="50800" rIns="50800" bIns="50800" rtlCol="0" anchor="ctr"/>
            <a:lstStyle/>
            <a:p>
              <a:pPr algn="ctr">
                <a:lnSpc>
                  <a:spcPts val="2659"/>
                </a:lnSpc>
              </a:pPr>
              <a:endParaRPr/>
            </a:p>
          </p:txBody>
        </p:sp>
      </p:grpSp>
      <p:sp>
        <p:nvSpPr>
          <p:cNvPr id="12" name="Freeform 12"/>
          <p:cNvSpPr/>
          <p:nvPr/>
        </p:nvSpPr>
        <p:spPr>
          <a:xfrm>
            <a:off x="14755389" y="1028700"/>
            <a:ext cx="2480964" cy="1398422"/>
          </a:xfrm>
          <a:custGeom>
            <a:avLst/>
            <a:gdLst/>
            <a:ahLst/>
            <a:cxnLst/>
            <a:rect l="l" t="t" r="r" b="b"/>
            <a:pathLst>
              <a:path w="2480964" h="1398422">
                <a:moveTo>
                  <a:pt x="0" y="0"/>
                </a:moveTo>
                <a:lnTo>
                  <a:pt x="2480965" y="0"/>
                </a:lnTo>
                <a:lnTo>
                  <a:pt x="2480965" y="1398422"/>
                </a:lnTo>
                <a:lnTo>
                  <a:pt x="0" y="1398422"/>
                </a:lnTo>
                <a:lnTo>
                  <a:pt x="0" y="0"/>
                </a:lnTo>
                <a:close/>
              </a:path>
            </a:pathLst>
          </a:custGeom>
          <a:blipFill>
            <a:blip r:embed="rId3"/>
            <a:stretch>
              <a:fillRect/>
            </a:stretch>
          </a:blipFill>
        </p:spPr>
        <p:txBody>
          <a:bodyPr/>
          <a:lstStyle/>
          <a:p>
            <a:endParaRPr lang="en-ID"/>
          </a:p>
        </p:txBody>
      </p:sp>
      <p:grpSp>
        <p:nvGrpSpPr>
          <p:cNvPr id="13" name="Group 13"/>
          <p:cNvGrpSpPr/>
          <p:nvPr/>
        </p:nvGrpSpPr>
        <p:grpSpPr>
          <a:xfrm>
            <a:off x="9607477" y="7078090"/>
            <a:ext cx="7651823" cy="699459"/>
            <a:chOff x="0" y="0"/>
            <a:chExt cx="1966186" cy="179731"/>
          </a:xfrm>
        </p:grpSpPr>
        <p:sp>
          <p:nvSpPr>
            <p:cNvPr id="14" name="Freeform 14"/>
            <p:cNvSpPr/>
            <p:nvPr/>
          </p:nvSpPr>
          <p:spPr>
            <a:xfrm>
              <a:off x="0" y="0"/>
              <a:ext cx="1966186" cy="179731"/>
            </a:xfrm>
            <a:custGeom>
              <a:avLst/>
              <a:gdLst/>
              <a:ahLst/>
              <a:cxnLst/>
              <a:rect l="l" t="t" r="r" b="b"/>
              <a:pathLst>
                <a:path w="1966186" h="179731">
                  <a:moveTo>
                    <a:pt x="0" y="0"/>
                  </a:moveTo>
                  <a:lnTo>
                    <a:pt x="1966186" y="0"/>
                  </a:lnTo>
                  <a:lnTo>
                    <a:pt x="1966186" y="179731"/>
                  </a:lnTo>
                  <a:lnTo>
                    <a:pt x="0" y="179731"/>
                  </a:lnTo>
                  <a:close/>
                </a:path>
              </a:pathLst>
            </a:custGeom>
            <a:solidFill>
              <a:srgbClr val="FFFFFF"/>
            </a:solidFill>
          </p:spPr>
          <p:txBody>
            <a:bodyPr/>
            <a:lstStyle/>
            <a:p>
              <a:endParaRPr lang="en-ID"/>
            </a:p>
          </p:txBody>
        </p:sp>
        <p:sp>
          <p:nvSpPr>
            <p:cNvPr id="15" name="TextBox 15"/>
            <p:cNvSpPr txBox="1"/>
            <p:nvPr/>
          </p:nvSpPr>
          <p:spPr>
            <a:xfrm>
              <a:off x="0" y="-47625"/>
              <a:ext cx="1966186" cy="227356"/>
            </a:xfrm>
            <a:prstGeom prst="rect">
              <a:avLst/>
            </a:prstGeom>
          </p:spPr>
          <p:txBody>
            <a:bodyPr lIns="50800" tIns="50800" rIns="50800" bIns="50800" rtlCol="0" anchor="ctr"/>
            <a:lstStyle/>
            <a:p>
              <a:pPr algn="ctr">
                <a:lnSpc>
                  <a:spcPts val="2659"/>
                </a:lnSpc>
              </a:pPr>
              <a:endParaRPr/>
            </a:p>
          </p:txBody>
        </p:sp>
      </p:grpSp>
      <p:sp>
        <p:nvSpPr>
          <p:cNvPr id="16" name="TextBox 16"/>
          <p:cNvSpPr txBox="1"/>
          <p:nvPr/>
        </p:nvSpPr>
        <p:spPr>
          <a:xfrm>
            <a:off x="5615033" y="3314700"/>
            <a:ext cx="11333601" cy="3303595"/>
          </a:xfrm>
          <a:prstGeom prst="rect">
            <a:avLst/>
          </a:prstGeom>
        </p:spPr>
        <p:txBody>
          <a:bodyPr lIns="0" tIns="0" rIns="0" bIns="0" rtlCol="0" anchor="t">
            <a:spAutoFit/>
          </a:bodyPr>
          <a:lstStyle/>
          <a:p>
            <a:pPr algn="r">
              <a:lnSpc>
                <a:spcPts val="9104"/>
              </a:lnSpc>
            </a:pPr>
            <a:r>
              <a:rPr lang="en-US" sz="5690" dirty="0">
                <a:solidFill>
                  <a:srgbClr val="FFD500"/>
                </a:solidFill>
                <a:latin typeface="Poppins Bold"/>
              </a:rPr>
              <a:t>Community Engagement and Accountability (CEA)</a:t>
            </a:r>
          </a:p>
          <a:p>
            <a:pPr algn="r">
              <a:lnSpc>
                <a:spcPts val="7774"/>
              </a:lnSpc>
            </a:pPr>
            <a:r>
              <a:rPr lang="en-US" sz="4858" dirty="0">
                <a:solidFill>
                  <a:srgbClr val="FFFFFF"/>
                </a:solidFill>
                <a:latin typeface="Poppins Bold"/>
              </a:rPr>
              <a:t>in Hygiene Promotion Standards </a:t>
            </a:r>
          </a:p>
        </p:txBody>
      </p:sp>
      <p:sp>
        <p:nvSpPr>
          <p:cNvPr id="17" name="TextBox 17"/>
          <p:cNvSpPr txBox="1"/>
          <p:nvPr/>
        </p:nvSpPr>
        <p:spPr>
          <a:xfrm>
            <a:off x="9733721" y="7189614"/>
            <a:ext cx="7399334" cy="378565"/>
          </a:xfrm>
          <a:prstGeom prst="rect">
            <a:avLst/>
          </a:prstGeom>
        </p:spPr>
        <p:txBody>
          <a:bodyPr wrap="square" lIns="0" tIns="0" rIns="0" bIns="0" rtlCol="0" anchor="t">
            <a:spAutoFit/>
          </a:bodyPr>
          <a:lstStyle/>
          <a:p>
            <a:pPr algn="ctr">
              <a:lnSpc>
                <a:spcPts val="3135"/>
              </a:lnSpc>
            </a:pPr>
            <a:r>
              <a:rPr lang="en-US" sz="2239" dirty="0">
                <a:solidFill>
                  <a:srgbClr val="0072CE"/>
                </a:solidFill>
                <a:latin typeface="Poppins Bold"/>
              </a:rPr>
              <a:t>Ida Ngurah, Yayasan Plan International Indonesia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46000"/>
            </a:blip>
            <a:stretch>
              <a:fillRect t="-32082" r="-13606" b="-2561"/>
            </a:stretch>
          </a:blipFill>
        </p:spPr>
        <p:txBody>
          <a:bodyPr/>
          <a:lstStyle/>
          <a:p>
            <a:endParaRPr lang="en-ID"/>
          </a:p>
        </p:txBody>
      </p:sp>
      <p:grpSp>
        <p:nvGrpSpPr>
          <p:cNvPr id="3" name="Group 3"/>
          <p:cNvGrpSpPr/>
          <p:nvPr/>
        </p:nvGrpSpPr>
        <p:grpSpPr>
          <a:xfrm>
            <a:off x="10597389" y="985280"/>
            <a:ext cx="8871627" cy="10292152"/>
            <a:chOff x="0" y="0"/>
            <a:chExt cx="2335391" cy="2709333"/>
          </a:xfrm>
        </p:grpSpPr>
        <p:sp>
          <p:nvSpPr>
            <p:cNvPr id="4" name="Freeform 4"/>
            <p:cNvSpPr/>
            <p:nvPr/>
          </p:nvSpPr>
          <p:spPr>
            <a:xfrm>
              <a:off x="0" y="0"/>
              <a:ext cx="2335391" cy="2709333"/>
            </a:xfrm>
            <a:custGeom>
              <a:avLst/>
              <a:gdLst/>
              <a:ahLst/>
              <a:cxnLst/>
              <a:rect l="l" t="t" r="r" b="b"/>
              <a:pathLst>
                <a:path w="2335391" h="2709333">
                  <a:moveTo>
                    <a:pt x="0" y="0"/>
                  </a:moveTo>
                  <a:lnTo>
                    <a:pt x="2335391" y="0"/>
                  </a:lnTo>
                  <a:lnTo>
                    <a:pt x="2335391" y="2709333"/>
                  </a:lnTo>
                  <a:lnTo>
                    <a:pt x="0" y="2709333"/>
                  </a:lnTo>
                  <a:close/>
                </a:path>
              </a:pathLst>
            </a:custGeom>
            <a:gradFill rotWithShape="1">
              <a:gsLst>
                <a:gs pos="0">
                  <a:srgbClr val="FFFFFF">
                    <a:alpha val="100000"/>
                  </a:srgbClr>
                </a:gs>
                <a:gs pos="100000">
                  <a:srgbClr val="FFFBFB">
                    <a:alpha val="0"/>
                  </a:srgbClr>
                </a:gs>
              </a:gsLst>
              <a:lin ang="0"/>
            </a:gradFill>
          </p:spPr>
          <p:txBody>
            <a:bodyPr/>
            <a:lstStyle/>
            <a:p>
              <a:endParaRPr lang="en-ID"/>
            </a:p>
          </p:txBody>
        </p:sp>
        <p:sp>
          <p:nvSpPr>
            <p:cNvPr id="5" name="TextBox 5"/>
            <p:cNvSpPr txBox="1"/>
            <p:nvPr/>
          </p:nvSpPr>
          <p:spPr>
            <a:xfrm>
              <a:off x="0" y="-47625"/>
              <a:ext cx="2335391" cy="2756958"/>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740162" y="-5152"/>
            <a:ext cx="11438067" cy="10292152"/>
            <a:chOff x="0" y="0"/>
            <a:chExt cx="3010987" cy="2709333"/>
          </a:xfrm>
        </p:grpSpPr>
        <p:sp>
          <p:nvSpPr>
            <p:cNvPr id="7" name="Freeform 7"/>
            <p:cNvSpPr/>
            <p:nvPr/>
          </p:nvSpPr>
          <p:spPr>
            <a:xfrm>
              <a:off x="0" y="0"/>
              <a:ext cx="3010987" cy="2709333"/>
            </a:xfrm>
            <a:custGeom>
              <a:avLst/>
              <a:gdLst/>
              <a:ahLst/>
              <a:cxnLst/>
              <a:rect l="l" t="t" r="r" b="b"/>
              <a:pathLst>
                <a:path w="3010987" h="2709333">
                  <a:moveTo>
                    <a:pt x="0" y="0"/>
                  </a:moveTo>
                  <a:lnTo>
                    <a:pt x="3010987" y="0"/>
                  </a:lnTo>
                  <a:lnTo>
                    <a:pt x="3010987" y="2709333"/>
                  </a:lnTo>
                  <a:lnTo>
                    <a:pt x="0" y="2709333"/>
                  </a:lnTo>
                  <a:close/>
                </a:path>
              </a:pathLst>
            </a:custGeom>
            <a:solidFill>
              <a:srgbClr val="FFFFFF"/>
            </a:solidFill>
          </p:spPr>
          <p:txBody>
            <a:bodyPr/>
            <a:lstStyle/>
            <a:p>
              <a:endParaRPr lang="en-ID"/>
            </a:p>
          </p:txBody>
        </p:sp>
        <p:sp>
          <p:nvSpPr>
            <p:cNvPr id="8" name="TextBox 8"/>
            <p:cNvSpPr txBox="1"/>
            <p:nvPr/>
          </p:nvSpPr>
          <p:spPr>
            <a:xfrm>
              <a:off x="0" y="-47625"/>
              <a:ext cx="3010987" cy="2756958"/>
            </a:xfrm>
            <a:prstGeom prst="rect">
              <a:avLst/>
            </a:prstGeom>
          </p:spPr>
          <p:txBody>
            <a:bodyPr lIns="50800" tIns="50800" rIns="50800" bIns="50800" rtlCol="0" anchor="ctr"/>
            <a:lstStyle/>
            <a:p>
              <a:pPr algn="ctr">
                <a:lnSpc>
                  <a:spcPts val="2659"/>
                </a:lnSpc>
              </a:pPr>
              <a:endParaRPr/>
            </a:p>
          </p:txBody>
        </p:sp>
      </p:grpSp>
      <p:sp>
        <p:nvSpPr>
          <p:cNvPr id="9" name="Freeform 9"/>
          <p:cNvSpPr/>
          <p:nvPr/>
        </p:nvSpPr>
        <p:spPr>
          <a:xfrm rot="309041">
            <a:off x="627947" y="948838"/>
            <a:ext cx="3505013" cy="1419530"/>
          </a:xfrm>
          <a:custGeom>
            <a:avLst/>
            <a:gdLst/>
            <a:ahLst/>
            <a:cxnLst/>
            <a:rect l="l" t="t" r="r" b="b"/>
            <a:pathLst>
              <a:path w="3505013" h="1419530">
                <a:moveTo>
                  <a:pt x="0" y="0"/>
                </a:moveTo>
                <a:lnTo>
                  <a:pt x="3505013" y="0"/>
                </a:lnTo>
                <a:lnTo>
                  <a:pt x="3505013" y="1419530"/>
                </a:lnTo>
                <a:lnTo>
                  <a:pt x="0" y="141953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ID"/>
          </a:p>
        </p:txBody>
      </p:sp>
      <p:sp>
        <p:nvSpPr>
          <p:cNvPr id="10" name="Freeform 10"/>
          <p:cNvSpPr/>
          <p:nvPr/>
        </p:nvSpPr>
        <p:spPr>
          <a:xfrm>
            <a:off x="16619203" y="450553"/>
            <a:ext cx="1280194" cy="687637"/>
          </a:xfrm>
          <a:custGeom>
            <a:avLst/>
            <a:gdLst/>
            <a:ahLst/>
            <a:cxnLst/>
            <a:rect l="l" t="t" r="r" b="b"/>
            <a:pathLst>
              <a:path w="1280194" h="687637">
                <a:moveTo>
                  <a:pt x="0" y="0"/>
                </a:moveTo>
                <a:lnTo>
                  <a:pt x="1280194" y="0"/>
                </a:lnTo>
                <a:lnTo>
                  <a:pt x="1280194" y="687637"/>
                </a:lnTo>
                <a:lnTo>
                  <a:pt x="0" y="687637"/>
                </a:lnTo>
                <a:lnTo>
                  <a:pt x="0" y="0"/>
                </a:lnTo>
                <a:close/>
              </a:path>
            </a:pathLst>
          </a:custGeom>
          <a:blipFill>
            <a:blip r:embed="rId5"/>
            <a:stretch>
              <a:fillRect/>
            </a:stretch>
          </a:blipFill>
        </p:spPr>
        <p:txBody>
          <a:bodyPr/>
          <a:lstStyle/>
          <a:p>
            <a:endParaRPr lang="en-ID"/>
          </a:p>
        </p:txBody>
      </p:sp>
      <p:sp>
        <p:nvSpPr>
          <p:cNvPr id="11" name="TextBox 11"/>
          <p:cNvSpPr txBox="1"/>
          <p:nvPr/>
        </p:nvSpPr>
        <p:spPr>
          <a:xfrm>
            <a:off x="800001" y="1338864"/>
            <a:ext cx="3160903" cy="536301"/>
          </a:xfrm>
          <a:prstGeom prst="rect">
            <a:avLst/>
          </a:prstGeom>
        </p:spPr>
        <p:txBody>
          <a:bodyPr wrap="square" lIns="0" tIns="0" rIns="0" bIns="0" rtlCol="0" anchor="t">
            <a:spAutoFit/>
          </a:bodyPr>
          <a:lstStyle/>
          <a:p>
            <a:pPr algn="ctr">
              <a:lnSpc>
                <a:spcPts val="4409"/>
              </a:lnSpc>
            </a:pPr>
            <a:r>
              <a:rPr lang="en-US" sz="3150" dirty="0">
                <a:solidFill>
                  <a:srgbClr val="0072CE"/>
                </a:solidFill>
                <a:latin typeface="Poppins Bold"/>
              </a:rPr>
              <a:t>The Response</a:t>
            </a:r>
          </a:p>
        </p:txBody>
      </p:sp>
      <p:sp>
        <p:nvSpPr>
          <p:cNvPr id="12" name="TextBox 12"/>
          <p:cNvSpPr txBox="1"/>
          <p:nvPr/>
        </p:nvSpPr>
        <p:spPr>
          <a:xfrm>
            <a:off x="4465091" y="577596"/>
            <a:ext cx="11765509" cy="1728170"/>
          </a:xfrm>
          <a:prstGeom prst="rect">
            <a:avLst/>
          </a:prstGeom>
        </p:spPr>
        <p:txBody>
          <a:bodyPr lIns="0" tIns="0" rIns="0" bIns="0" rtlCol="0" anchor="t">
            <a:spAutoFit/>
          </a:bodyPr>
          <a:lstStyle/>
          <a:p>
            <a:pPr algn="ctr">
              <a:lnSpc>
                <a:spcPts val="3446"/>
              </a:lnSpc>
            </a:pPr>
            <a:r>
              <a:rPr lang="en-US" sz="2461" dirty="0">
                <a:solidFill>
                  <a:srgbClr val="000000"/>
                </a:solidFill>
                <a:latin typeface="Poppins"/>
              </a:rPr>
              <a:t>“Flash Flood Lembata Emergency Response in Indonesia: </a:t>
            </a:r>
          </a:p>
          <a:p>
            <a:pPr algn="ctr">
              <a:lnSpc>
                <a:spcPts val="3446"/>
              </a:lnSpc>
            </a:pPr>
            <a:r>
              <a:rPr lang="en-US" sz="2461" dirty="0">
                <a:solidFill>
                  <a:srgbClr val="000000"/>
                </a:solidFill>
                <a:latin typeface="Poppins Bold"/>
              </a:rPr>
              <a:t>GEMILANG</a:t>
            </a:r>
            <a:r>
              <a:rPr lang="en-US" sz="2461" dirty="0">
                <a:solidFill>
                  <a:srgbClr val="000000"/>
                </a:solidFill>
                <a:latin typeface="Poppins"/>
              </a:rPr>
              <a:t> (</a:t>
            </a:r>
            <a:r>
              <a:rPr lang="en-US" sz="2461" dirty="0">
                <a:solidFill>
                  <a:srgbClr val="000000"/>
                </a:solidFill>
                <a:latin typeface="Poppins Bold"/>
              </a:rPr>
              <a:t>Girls and boys affected by </a:t>
            </a:r>
            <a:r>
              <a:rPr lang="en-US" sz="2461" dirty="0" err="1">
                <a:solidFill>
                  <a:srgbClr val="000000"/>
                </a:solidFill>
                <a:latin typeface="Poppins Bold"/>
              </a:rPr>
              <a:t>Seroja</a:t>
            </a:r>
            <a:r>
              <a:rPr lang="en-US" sz="2461" dirty="0">
                <a:solidFill>
                  <a:srgbClr val="000000"/>
                </a:solidFill>
                <a:latin typeface="Poppins Bold"/>
              </a:rPr>
              <a:t> enjoyed multisector intervention of humanitarian assistance in Lembata, NTT province</a:t>
            </a:r>
            <a:r>
              <a:rPr lang="en-US" sz="2461" dirty="0">
                <a:solidFill>
                  <a:srgbClr val="000000"/>
                </a:solidFill>
                <a:latin typeface="Poppins"/>
              </a:rPr>
              <a:t>), with response period: 6 months (2021)”</a:t>
            </a:r>
          </a:p>
        </p:txBody>
      </p:sp>
      <p:sp>
        <p:nvSpPr>
          <p:cNvPr id="13" name="TextBox 13"/>
          <p:cNvSpPr txBox="1"/>
          <p:nvPr/>
        </p:nvSpPr>
        <p:spPr>
          <a:xfrm>
            <a:off x="1028700" y="3550955"/>
            <a:ext cx="1605062" cy="459105"/>
          </a:xfrm>
          <a:prstGeom prst="rect">
            <a:avLst/>
          </a:prstGeom>
        </p:spPr>
        <p:txBody>
          <a:bodyPr lIns="0" tIns="0" rIns="0" bIns="0" rtlCol="0" anchor="t">
            <a:spAutoFit/>
          </a:bodyPr>
          <a:lstStyle/>
          <a:p>
            <a:pPr algn="ctr">
              <a:lnSpc>
                <a:spcPts val="3570"/>
              </a:lnSpc>
            </a:pPr>
            <a:r>
              <a:rPr lang="en-US" sz="2550">
                <a:solidFill>
                  <a:srgbClr val="0072CE"/>
                </a:solidFill>
                <a:latin typeface="Poppins Bold"/>
              </a:rPr>
              <a:t>The Event</a:t>
            </a:r>
          </a:p>
        </p:txBody>
      </p:sp>
      <p:sp>
        <p:nvSpPr>
          <p:cNvPr id="14" name="TextBox 14"/>
          <p:cNvSpPr txBox="1"/>
          <p:nvPr/>
        </p:nvSpPr>
        <p:spPr>
          <a:xfrm>
            <a:off x="1028700" y="4286630"/>
            <a:ext cx="8451165" cy="6014420"/>
          </a:xfrm>
          <a:prstGeom prst="rect">
            <a:avLst/>
          </a:prstGeom>
        </p:spPr>
        <p:txBody>
          <a:bodyPr lIns="0" tIns="0" rIns="0" bIns="0" rtlCol="0" anchor="t">
            <a:spAutoFit/>
          </a:bodyPr>
          <a:lstStyle/>
          <a:p>
            <a:pPr algn="just">
              <a:lnSpc>
                <a:spcPts val="3446"/>
              </a:lnSpc>
            </a:pPr>
            <a:r>
              <a:rPr lang="en-US" sz="2461">
                <a:solidFill>
                  <a:srgbClr val="000000"/>
                </a:solidFill>
                <a:latin typeface="Poppins"/>
              </a:rPr>
              <a:t>Heavy rain with strong wind occurred in Lembata for more than 12 hours in April 2021. Flash floods contain rocks from Ile Ape mountain flowing in the Ile Ape stream, which impacted 2 sub-districts: Ile Ape and Ile Ape Timur. </a:t>
            </a:r>
          </a:p>
          <a:p>
            <a:pPr algn="just">
              <a:lnSpc>
                <a:spcPts val="3446"/>
              </a:lnSpc>
            </a:pPr>
            <a:endParaRPr lang="en-US" sz="2461">
              <a:solidFill>
                <a:srgbClr val="000000"/>
              </a:solidFill>
              <a:latin typeface="Poppins"/>
            </a:endParaRPr>
          </a:p>
          <a:p>
            <a:pPr algn="just">
              <a:lnSpc>
                <a:spcPts val="3446"/>
              </a:lnSpc>
            </a:pPr>
            <a:r>
              <a:rPr lang="en-US" sz="2461">
                <a:solidFill>
                  <a:srgbClr val="000000"/>
                </a:solidFill>
                <a:latin typeface="Poppins"/>
              </a:rPr>
              <a:t>As of 8 April 2021 at 05pm, BNPB and Indonesia Red Cross reported 43 people died, 25 people missing, 37 people were severely injured, and 49 light-medium injured, with 1065 people are being evacuated in 9 centers across Lewoleba town. Meanwhile, 224 houses are severely damaged, and 90 houses are light-medium damaged.</a:t>
            </a:r>
          </a:p>
          <a:p>
            <a:pPr algn="just">
              <a:lnSpc>
                <a:spcPts val="3446"/>
              </a:lnSpc>
            </a:pPr>
            <a:endParaRPr lang="en-US" sz="2461">
              <a:solidFill>
                <a:srgbClr val="000000"/>
              </a:solidFill>
              <a:latin typeface="Poppins"/>
            </a:endParaRPr>
          </a:p>
        </p:txBody>
      </p:sp>
      <p:sp>
        <p:nvSpPr>
          <p:cNvPr id="15" name="TextBox 15"/>
          <p:cNvSpPr txBox="1"/>
          <p:nvPr/>
        </p:nvSpPr>
        <p:spPr>
          <a:xfrm>
            <a:off x="9971088" y="4896694"/>
            <a:ext cx="2802037" cy="459105"/>
          </a:xfrm>
          <a:prstGeom prst="rect">
            <a:avLst/>
          </a:prstGeom>
        </p:spPr>
        <p:txBody>
          <a:bodyPr lIns="0" tIns="0" rIns="0" bIns="0" rtlCol="0" anchor="t">
            <a:spAutoFit/>
          </a:bodyPr>
          <a:lstStyle/>
          <a:p>
            <a:pPr algn="ctr">
              <a:lnSpc>
                <a:spcPts val="3570"/>
              </a:lnSpc>
            </a:pPr>
            <a:r>
              <a:rPr lang="en-US" sz="2550" dirty="0">
                <a:solidFill>
                  <a:srgbClr val="0072CE"/>
                </a:solidFill>
                <a:latin typeface="Poppins Bold"/>
              </a:rPr>
              <a:t>The  Intervention</a:t>
            </a:r>
          </a:p>
        </p:txBody>
      </p:sp>
      <p:sp>
        <p:nvSpPr>
          <p:cNvPr id="16" name="TextBox 16"/>
          <p:cNvSpPr txBox="1"/>
          <p:nvPr/>
        </p:nvSpPr>
        <p:spPr>
          <a:xfrm>
            <a:off x="9946531" y="5698735"/>
            <a:ext cx="7312769" cy="3442670"/>
          </a:xfrm>
          <a:prstGeom prst="rect">
            <a:avLst/>
          </a:prstGeom>
        </p:spPr>
        <p:txBody>
          <a:bodyPr lIns="0" tIns="0" rIns="0" bIns="0" rtlCol="0" anchor="t">
            <a:spAutoFit/>
          </a:bodyPr>
          <a:lstStyle/>
          <a:p>
            <a:pPr algn="just">
              <a:lnSpc>
                <a:spcPts val="3446"/>
              </a:lnSpc>
            </a:pPr>
            <a:r>
              <a:rPr lang="en-US" sz="2461" dirty="0">
                <a:solidFill>
                  <a:srgbClr val="000000"/>
                </a:solidFill>
                <a:latin typeface="Poppins Bold"/>
              </a:rPr>
              <a:t>WASH: </a:t>
            </a:r>
            <a:r>
              <a:rPr lang="en-US" sz="2461" dirty="0">
                <a:solidFill>
                  <a:srgbClr val="000000"/>
                </a:solidFill>
                <a:latin typeface="Poppins"/>
              </a:rPr>
              <a:t>Install </a:t>
            </a:r>
            <a:r>
              <a:rPr lang="en-US" sz="2461" dirty="0">
                <a:solidFill>
                  <a:srgbClr val="000000"/>
                </a:solidFill>
                <a:latin typeface="Poppins Bold"/>
              </a:rPr>
              <a:t>hand washing stations,</a:t>
            </a:r>
            <a:r>
              <a:rPr lang="en-US" sz="2461" dirty="0">
                <a:solidFill>
                  <a:srgbClr val="000000"/>
                </a:solidFill>
                <a:latin typeface="Poppins"/>
              </a:rPr>
              <a:t> including distribution of</a:t>
            </a:r>
            <a:r>
              <a:rPr lang="en-US" sz="2461" dirty="0">
                <a:solidFill>
                  <a:srgbClr val="000000"/>
                </a:solidFill>
                <a:latin typeface="Poppins Bold"/>
              </a:rPr>
              <a:t> hygiene kits and MHM kits </a:t>
            </a:r>
            <a:r>
              <a:rPr lang="en-US" sz="2461" dirty="0">
                <a:solidFill>
                  <a:srgbClr val="000000"/>
                </a:solidFill>
                <a:latin typeface="Poppins"/>
              </a:rPr>
              <a:t>to affected families and facilitate the promotion of hygiene practices and health protocol to prevent the transmission of COVID-19 will be integrated into this intervention</a:t>
            </a:r>
          </a:p>
          <a:p>
            <a:pPr algn="just">
              <a:lnSpc>
                <a:spcPts val="3446"/>
              </a:lnSpc>
            </a:pPr>
            <a:endParaRPr lang="en-US" sz="2461" dirty="0">
              <a:solidFill>
                <a:srgbClr val="000000"/>
              </a:solidFill>
              <a:latin typeface="Poppins"/>
            </a:endParaRPr>
          </a:p>
        </p:txBody>
      </p:sp>
      <p:pic>
        <p:nvPicPr>
          <p:cNvPr id="17" name="Picture 16" descr="A group of girls posing for a photo&#10;&#10;Description automatically generated">
            <a:extLst>
              <a:ext uri="{FF2B5EF4-FFF2-40B4-BE49-F238E27FC236}">
                <a16:creationId xmlns:a16="http://schemas.microsoft.com/office/drawing/2014/main" id="{898B13C3-CB05-B80E-8AF7-88166E9BDF2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613217" y="2008032"/>
            <a:ext cx="3234766" cy="3544950"/>
          </a:xfrm>
          <a:custGeom>
            <a:avLst/>
            <a:gdLst/>
            <a:ahLst/>
            <a:cxnLst/>
            <a:rect l="l" t="t" r="r" b="b"/>
            <a:pathLst>
              <a:path w="4221597" h="4303912">
                <a:moveTo>
                  <a:pt x="126986" y="0"/>
                </a:moveTo>
                <a:lnTo>
                  <a:pt x="4094611" y="0"/>
                </a:lnTo>
                <a:cubicBezTo>
                  <a:pt x="4164743" y="0"/>
                  <a:pt x="4221597" y="56854"/>
                  <a:pt x="4221597" y="126986"/>
                </a:cubicBezTo>
                <a:lnTo>
                  <a:pt x="4221597" y="4176926"/>
                </a:lnTo>
                <a:cubicBezTo>
                  <a:pt x="4221597" y="4247058"/>
                  <a:pt x="4164743" y="4303912"/>
                  <a:pt x="4094611" y="4303912"/>
                </a:cubicBezTo>
                <a:lnTo>
                  <a:pt x="126986" y="4303912"/>
                </a:lnTo>
                <a:cubicBezTo>
                  <a:pt x="56854" y="4303912"/>
                  <a:pt x="0" y="4247058"/>
                  <a:pt x="0" y="4176926"/>
                </a:cubicBezTo>
                <a:lnTo>
                  <a:pt x="0" y="126986"/>
                </a:lnTo>
                <a:cubicBezTo>
                  <a:pt x="0" y="56854"/>
                  <a:pt x="56854" y="0"/>
                  <a:pt x="126986" y="0"/>
                </a:cubicBezTo>
                <a:close/>
              </a:path>
            </a:pathLst>
          </a:cu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5937664"/>
            <a:ext cx="18288000" cy="5029200"/>
          </a:xfrm>
          <a:custGeom>
            <a:avLst/>
            <a:gdLst/>
            <a:ahLst/>
            <a:cxnLst/>
            <a:rect l="l" t="t" r="r" b="b"/>
            <a:pathLst>
              <a:path w="18288000" h="5029200">
                <a:moveTo>
                  <a:pt x="0" y="0"/>
                </a:moveTo>
                <a:lnTo>
                  <a:pt x="18288000" y="0"/>
                </a:lnTo>
                <a:lnTo>
                  <a:pt x="18288000" y="5029200"/>
                </a:lnTo>
                <a:lnTo>
                  <a:pt x="0" y="5029200"/>
                </a:lnTo>
                <a:lnTo>
                  <a:pt x="0" y="0"/>
                </a:lnTo>
                <a:close/>
              </a:path>
            </a:pathLst>
          </a:custGeom>
          <a:blipFill>
            <a:blip r:embed="rId2">
              <a:alphaModFix amt="12000"/>
              <a:extLst>
                <a:ext uri="{96DAC541-7B7A-43D3-8B79-37D633B846F1}">
                  <asvg:svgBlip xmlns:asvg="http://schemas.microsoft.com/office/drawing/2016/SVG/main" r:embed="rId3"/>
                </a:ext>
              </a:extLst>
            </a:blip>
            <a:stretch>
              <a:fillRect/>
            </a:stretch>
          </a:blipFill>
        </p:spPr>
        <p:txBody>
          <a:bodyPr/>
          <a:lstStyle/>
          <a:p>
            <a:endParaRPr lang="en-ID"/>
          </a:p>
        </p:txBody>
      </p:sp>
      <p:sp>
        <p:nvSpPr>
          <p:cNvPr id="3" name="Freeform 3"/>
          <p:cNvSpPr/>
          <p:nvPr/>
        </p:nvSpPr>
        <p:spPr>
          <a:xfrm>
            <a:off x="1028700" y="615789"/>
            <a:ext cx="6303579" cy="5518311"/>
          </a:xfrm>
          <a:custGeom>
            <a:avLst/>
            <a:gdLst/>
            <a:ahLst/>
            <a:cxnLst/>
            <a:rect l="l" t="t" r="r" b="b"/>
            <a:pathLst>
              <a:path w="9820932" h="9055422">
                <a:moveTo>
                  <a:pt x="0" y="0"/>
                </a:moveTo>
                <a:lnTo>
                  <a:pt x="9820932" y="0"/>
                </a:lnTo>
                <a:lnTo>
                  <a:pt x="9820932" y="9055422"/>
                </a:lnTo>
                <a:lnTo>
                  <a:pt x="0" y="9055422"/>
                </a:lnTo>
                <a:lnTo>
                  <a:pt x="0" y="0"/>
                </a:lnTo>
                <a:close/>
              </a:path>
            </a:pathLst>
          </a:custGeom>
          <a:blipFill>
            <a:blip r:embed="rId4"/>
            <a:stretch>
              <a:fillRect/>
            </a:stretch>
          </a:blipFill>
        </p:spPr>
        <p:txBody>
          <a:bodyPr/>
          <a:lstStyle/>
          <a:p>
            <a:endParaRPr lang="en-ID" dirty="0"/>
          </a:p>
        </p:txBody>
      </p:sp>
      <p:sp>
        <p:nvSpPr>
          <p:cNvPr id="4" name="Freeform 4"/>
          <p:cNvSpPr/>
          <p:nvPr/>
        </p:nvSpPr>
        <p:spPr>
          <a:xfrm>
            <a:off x="913984" y="7633025"/>
            <a:ext cx="6621847" cy="2470624"/>
          </a:xfrm>
          <a:custGeom>
            <a:avLst/>
            <a:gdLst/>
            <a:ahLst/>
            <a:cxnLst/>
            <a:rect l="l" t="t" r="r" b="b"/>
            <a:pathLst>
              <a:path w="6621847" h="2470624">
                <a:moveTo>
                  <a:pt x="0" y="0"/>
                </a:moveTo>
                <a:lnTo>
                  <a:pt x="6621847" y="0"/>
                </a:lnTo>
                <a:lnTo>
                  <a:pt x="6621847" y="2470624"/>
                </a:lnTo>
                <a:lnTo>
                  <a:pt x="0" y="2470624"/>
                </a:lnTo>
                <a:lnTo>
                  <a:pt x="0" y="0"/>
                </a:lnTo>
                <a:close/>
              </a:path>
            </a:pathLst>
          </a:custGeom>
          <a:blipFill>
            <a:blip r:embed="rId5"/>
            <a:stretch>
              <a:fillRect/>
            </a:stretch>
          </a:blipFill>
        </p:spPr>
        <p:txBody>
          <a:bodyPr/>
          <a:lstStyle/>
          <a:p>
            <a:endParaRPr lang="en-ID"/>
          </a:p>
        </p:txBody>
      </p:sp>
      <p:sp>
        <p:nvSpPr>
          <p:cNvPr id="5" name="Freeform 5"/>
          <p:cNvSpPr/>
          <p:nvPr/>
        </p:nvSpPr>
        <p:spPr>
          <a:xfrm>
            <a:off x="1020074" y="6253486"/>
            <a:ext cx="6409668" cy="1400386"/>
          </a:xfrm>
          <a:custGeom>
            <a:avLst/>
            <a:gdLst/>
            <a:ahLst/>
            <a:cxnLst/>
            <a:rect l="l" t="t" r="r" b="b"/>
            <a:pathLst>
              <a:path w="6409668" h="1400386">
                <a:moveTo>
                  <a:pt x="0" y="0"/>
                </a:moveTo>
                <a:lnTo>
                  <a:pt x="6409668" y="0"/>
                </a:lnTo>
                <a:lnTo>
                  <a:pt x="6409668" y="1400386"/>
                </a:lnTo>
                <a:lnTo>
                  <a:pt x="0" y="1400386"/>
                </a:lnTo>
                <a:lnTo>
                  <a:pt x="0" y="0"/>
                </a:lnTo>
                <a:close/>
              </a:path>
            </a:pathLst>
          </a:custGeom>
          <a:blipFill>
            <a:blip r:embed="rId6"/>
            <a:stretch>
              <a:fillRect b="-12419"/>
            </a:stretch>
          </a:blipFill>
        </p:spPr>
        <p:txBody>
          <a:bodyPr/>
          <a:lstStyle/>
          <a:p>
            <a:endParaRPr lang="en-ID"/>
          </a:p>
        </p:txBody>
      </p:sp>
      <p:sp>
        <p:nvSpPr>
          <p:cNvPr id="6" name="Freeform 6"/>
          <p:cNvSpPr/>
          <p:nvPr/>
        </p:nvSpPr>
        <p:spPr>
          <a:xfrm>
            <a:off x="16619203" y="450553"/>
            <a:ext cx="1280194" cy="687637"/>
          </a:xfrm>
          <a:custGeom>
            <a:avLst/>
            <a:gdLst/>
            <a:ahLst/>
            <a:cxnLst/>
            <a:rect l="l" t="t" r="r" b="b"/>
            <a:pathLst>
              <a:path w="1280194" h="687637">
                <a:moveTo>
                  <a:pt x="0" y="0"/>
                </a:moveTo>
                <a:lnTo>
                  <a:pt x="1280194" y="0"/>
                </a:lnTo>
                <a:lnTo>
                  <a:pt x="1280194" y="687637"/>
                </a:lnTo>
                <a:lnTo>
                  <a:pt x="0" y="687637"/>
                </a:lnTo>
                <a:lnTo>
                  <a:pt x="0" y="0"/>
                </a:lnTo>
                <a:close/>
              </a:path>
            </a:pathLst>
          </a:custGeom>
          <a:blipFill>
            <a:blip r:embed="rId7"/>
            <a:stretch>
              <a:fillRect/>
            </a:stretch>
          </a:blipFill>
        </p:spPr>
        <p:txBody>
          <a:bodyPr/>
          <a:lstStyle/>
          <a:p>
            <a:endParaRPr lang="en-ID"/>
          </a:p>
        </p:txBody>
      </p:sp>
      <p:sp>
        <p:nvSpPr>
          <p:cNvPr id="7" name="Freeform 3"/>
          <p:cNvSpPr/>
          <p:nvPr/>
        </p:nvSpPr>
        <p:spPr>
          <a:xfrm>
            <a:off x="8104515" y="229039"/>
            <a:ext cx="5012121" cy="3047687"/>
          </a:xfrm>
          <a:custGeom>
            <a:avLst/>
            <a:gdLst/>
            <a:ahLst/>
            <a:cxnLst/>
            <a:rect l="l" t="t" r="r" b="b"/>
            <a:pathLst>
              <a:path w="7691941" h="5177990">
                <a:moveTo>
                  <a:pt x="0" y="0"/>
                </a:moveTo>
                <a:lnTo>
                  <a:pt x="7691941" y="0"/>
                </a:lnTo>
                <a:lnTo>
                  <a:pt x="7691941" y="5177990"/>
                </a:lnTo>
                <a:lnTo>
                  <a:pt x="0" y="5177990"/>
                </a:lnTo>
                <a:lnTo>
                  <a:pt x="0" y="0"/>
                </a:lnTo>
                <a:close/>
              </a:path>
            </a:pathLst>
          </a:custGeom>
          <a:blipFill>
            <a:blip r:embed="rId8"/>
            <a:stretch>
              <a:fillRect/>
            </a:stretch>
          </a:blipFill>
        </p:spPr>
        <p:txBody>
          <a:bodyPr/>
          <a:lstStyle/>
          <a:p>
            <a:endParaRPr lang="en-ID"/>
          </a:p>
        </p:txBody>
      </p:sp>
      <p:sp>
        <p:nvSpPr>
          <p:cNvPr id="8" name="Freeform 4"/>
          <p:cNvSpPr/>
          <p:nvPr/>
        </p:nvSpPr>
        <p:spPr>
          <a:xfrm>
            <a:off x="8023008" y="3309364"/>
            <a:ext cx="5012121" cy="5116302"/>
          </a:xfrm>
          <a:custGeom>
            <a:avLst/>
            <a:gdLst/>
            <a:ahLst/>
            <a:cxnLst/>
            <a:rect l="l" t="t" r="r" b="b"/>
            <a:pathLst>
              <a:path w="8527028" h="8579827">
                <a:moveTo>
                  <a:pt x="0" y="0"/>
                </a:moveTo>
                <a:lnTo>
                  <a:pt x="8527028" y="0"/>
                </a:lnTo>
                <a:lnTo>
                  <a:pt x="8527028" y="8579827"/>
                </a:lnTo>
                <a:lnTo>
                  <a:pt x="0" y="8579827"/>
                </a:lnTo>
                <a:lnTo>
                  <a:pt x="0" y="0"/>
                </a:lnTo>
                <a:close/>
              </a:path>
            </a:pathLst>
          </a:custGeom>
          <a:blipFill>
            <a:blip r:embed="rId9"/>
            <a:stretch>
              <a:fillRect/>
            </a:stretch>
          </a:blipFill>
        </p:spPr>
        <p:txBody>
          <a:bodyPr/>
          <a:lstStyle/>
          <a:p>
            <a:endParaRPr lang="en-ID"/>
          </a:p>
        </p:txBody>
      </p:sp>
      <p:sp>
        <p:nvSpPr>
          <p:cNvPr id="9" name="Freeform 3"/>
          <p:cNvSpPr/>
          <p:nvPr/>
        </p:nvSpPr>
        <p:spPr>
          <a:xfrm>
            <a:off x="13318754" y="190353"/>
            <a:ext cx="4580643" cy="6369182"/>
          </a:xfrm>
          <a:custGeom>
            <a:avLst/>
            <a:gdLst/>
            <a:ahLst/>
            <a:cxnLst/>
            <a:rect l="l" t="t" r="r" b="b"/>
            <a:pathLst>
              <a:path w="7880041" h="8775963">
                <a:moveTo>
                  <a:pt x="0" y="0"/>
                </a:moveTo>
                <a:lnTo>
                  <a:pt x="7880040" y="0"/>
                </a:lnTo>
                <a:lnTo>
                  <a:pt x="7880040" y="8775962"/>
                </a:lnTo>
                <a:lnTo>
                  <a:pt x="0" y="8775962"/>
                </a:lnTo>
                <a:lnTo>
                  <a:pt x="0" y="0"/>
                </a:lnTo>
                <a:close/>
              </a:path>
            </a:pathLst>
          </a:custGeom>
          <a:blipFill>
            <a:blip r:embed="rId10"/>
            <a:stretch>
              <a:fillRect/>
            </a:stretch>
          </a:blipFill>
        </p:spPr>
        <p:txBody>
          <a:bodyPr/>
          <a:lstStyle/>
          <a:p>
            <a:endParaRPr lang="en-ID"/>
          </a:p>
        </p:txBody>
      </p:sp>
      <p:sp>
        <p:nvSpPr>
          <p:cNvPr id="10" name="Freeform 4"/>
          <p:cNvSpPr/>
          <p:nvPr/>
        </p:nvSpPr>
        <p:spPr>
          <a:xfrm>
            <a:off x="13522306" y="6430591"/>
            <a:ext cx="4306450" cy="3950336"/>
          </a:xfrm>
          <a:custGeom>
            <a:avLst/>
            <a:gdLst/>
            <a:ahLst/>
            <a:cxnLst/>
            <a:rect l="l" t="t" r="r" b="b"/>
            <a:pathLst>
              <a:path w="8115300" h="6409381">
                <a:moveTo>
                  <a:pt x="0" y="0"/>
                </a:moveTo>
                <a:lnTo>
                  <a:pt x="8115300" y="0"/>
                </a:lnTo>
                <a:lnTo>
                  <a:pt x="8115300" y="6409381"/>
                </a:lnTo>
                <a:lnTo>
                  <a:pt x="0" y="6409381"/>
                </a:lnTo>
                <a:lnTo>
                  <a:pt x="0" y="0"/>
                </a:lnTo>
                <a:close/>
              </a:path>
            </a:pathLst>
          </a:custGeom>
          <a:blipFill>
            <a:blip r:embed="rId11"/>
            <a:stretch>
              <a:fillRect/>
            </a:stretch>
          </a:blipFill>
        </p:spPr>
        <p:txBody>
          <a:bodyPr/>
          <a:lstStyle/>
          <a:p>
            <a:endParaRPr lang="en-ID"/>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2">
            <a:extLst>
              <a:ext uri="{FF2B5EF4-FFF2-40B4-BE49-F238E27FC236}">
                <a16:creationId xmlns:a16="http://schemas.microsoft.com/office/drawing/2014/main" id="{731CA022-D399-4F25-A8E1-4A00C516A18A}"/>
              </a:ext>
            </a:extLst>
          </p:cNvPr>
          <p:cNvSpPr/>
          <p:nvPr/>
        </p:nvSpPr>
        <p:spPr>
          <a:xfrm>
            <a:off x="0" y="5393635"/>
            <a:ext cx="18288000" cy="5029200"/>
          </a:xfrm>
          <a:custGeom>
            <a:avLst/>
            <a:gdLst/>
            <a:ahLst/>
            <a:cxnLst/>
            <a:rect l="l" t="t" r="r" b="b"/>
            <a:pathLst>
              <a:path w="18288000" h="5029200">
                <a:moveTo>
                  <a:pt x="0" y="0"/>
                </a:moveTo>
                <a:lnTo>
                  <a:pt x="18288000" y="0"/>
                </a:lnTo>
                <a:lnTo>
                  <a:pt x="18288000" y="5029200"/>
                </a:lnTo>
                <a:lnTo>
                  <a:pt x="0" y="5029200"/>
                </a:lnTo>
                <a:lnTo>
                  <a:pt x="0" y="0"/>
                </a:lnTo>
                <a:close/>
              </a:path>
            </a:pathLst>
          </a:custGeom>
          <a:blipFill>
            <a:blip r:embed="rId2">
              <a:alphaModFix amt="6999"/>
              <a:extLst>
                <a:ext uri="{96DAC541-7B7A-43D3-8B79-37D633B846F1}">
                  <asvg:svgBlip xmlns:asvg="http://schemas.microsoft.com/office/drawing/2016/SVG/main" r:embed="rId3"/>
                </a:ext>
              </a:extLst>
            </a:blip>
            <a:stretch>
              <a:fillRect/>
            </a:stretch>
          </a:blipFill>
        </p:spPr>
        <p:txBody>
          <a:bodyPr/>
          <a:lstStyle/>
          <a:p>
            <a:endParaRPr lang="en-ID"/>
          </a:p>
        </p:txBody>
      </p:sp>
      <p:graphicFrame>
        <p:nvGraphicFramePr>
          <p:cNvPr id="4" name="Content Placeholder 3">
            <a:extLst>
              <a:ext uri="{FF2B5EF4-FFF2-40B4-BE49-F238E27FC236}">
                <a16:creationId xmlns:a16="http://schemas.microsoft.com/office/drawing/2014/main" id="{1BA89C5B-B374-BFE6-820B-B807A5E82D91}"/>
              </a:ext>
            </a:extLst>
          </p:cNvPr>
          <p:cNvGraphicFramePr>
            <a:graphicFrameLocks noGrp="1"/>
          </p:cNvGraphicFramePr>
          <p:nvPr>
            <p:ph idx="1"/>
            <p:extLst>
              <p:ext uri="{D42A27DB-BD31-4B8C-83A1-F6EECF244321}">
                <p14:modId xmlns:p14="http://schemas.microsoft.com/office/powerpoint/2010/main" val="1009367687"/>
              </p:ext>
            </p:extLst>
          </p:nvPr>
        </p:nvGraphicFramePr>
        <p:xfrm>
          <a:off x="609600" y="1040965"/>
          <a:ext cx="17134116" cy="9025372"/>
        </p:xfrm>
        <a:graphic>
          <a:graphicData uri="http://schemas.openxmlformats.org/drawingml/2006/table">
            <a:tbl>
              <a:tblPr firstRow="1" firstCol="1" bandRow="1"/>
              <a:tblGrid>
                <a:gridCol w="1600200">
                  <a:extLst>
                    <a:ext uri="{9D8B030D-6E8A-4147-A177-3AD203B41FA5}">
                      <a16:colId xmlns:a16="http://schemas.microsoft.com/office/drawing/2014/main" val="73635960"/>
                    </a:ext>
                  </a:extLst>
                </a:gridCol>
                <a:gridCol w="3298774">
                  <a:extLst>
                    <a:ext uri="{9D8B030D-6E8A-4147-A177-3AD203B41FA5}">
                      <a16:colId xmlns:a16="http://schemas.microsoft.com/office/drawing/2014/main" val="4103298262"/>
                    </a:ext>
                  </a:extLst>
                </a:gridCol>
                <a:gridCol w="2721026">
                  <a:extLst>
                    <a:ext uri="{9D8B030D-6E8A-4147-A177-3AD203B41FA5}">
                      <a16:colId xmlns:a16="http://schemas.microsoft.com/office/drawing/2014/main" val="200308710"/>
                    </a:ext>
                  </a:extLst>
                </a:gridCol>
                <a:gridCol w="5003457">
                  <a:extLst>
                    <a:ext uri="{9D8B030D-6E8A-4147-A177-3AD203B41FA5}">
                      <a16:colId xmlns:a16="http://schemas.microsoft.com/office/drawing/2014/main" val="2813901469"/>
                    </a:ext>
                  </a:extLst>
                </a:gridCol>
                <a:gridCol w="4510659">
                  <a:extLst>
                    <a:ext uri="{9D8B030D-6E8A-4147-A177-3AD203B41FA5}">
                      <a16:colId xmlns:a16="http://schemas.microsoft.com/office/drawing/2014/main" val="703946976"/>
                    </a:ext>
                  </a:extLst>
                </a:gridCol>
              </a:tblGrid>
              <a:tr h="557897">
                <a:tc>
                  <a:txBody>
                    <a:bodyPr/>
                    <a:lstStyle/>
                    <a:p>
                      <a:pPr algn="l" fontAlgn="t">
                        <a:lnSpc>
                          <a:spcPct val="115000"/>
                        </a:lnSpc>
                        <a:spcBef>
                          <a:spcPts val="0"/>
                        </a:spcBef>
                        <a:spcAft>
                          <a:spcPts val="800"/>
                        </a:spcAft>
                      </a:pPr>
                      <a:r>
                        <a:rPr lang="en-ID" sz="1600" b="1" i="0" u="none" strike="noStrike"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t>                Cycle</a:t>
                      </a:r>
                    </a:p>
                    <a:p>
                      <a:pPr algn="l" fontAlgn="t">
                        <a:lnSpc>
                          <a:spcPct val="115000"/>
                        </a:lnSpc>
                        <a:spcBef>
                          <a:spcPts val="0"/>
                        </a:spcBef>
                        <a:spcAft>
                          <a:spcPts val="800"/>
                        </a:spcAft>
                      </a:pPr>
                      <a:r>
                        <a:rPr lang="en-ID" sz="1600" b="1" i="0" u="none" strike="noStrike"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t>CEA</a:t>
                      </a:r>
                      <a:endParaRPr lang="en-ID" sz="1600" b="0" i="0" u="none" strike="noStrike" dirty="0">
                        <a:solidFill>
                          <a:schemeClr val="tx1"/>
                        </a:solidFill>
                        <a:effectLst/>
                        <a:latin typeface="Arial" panose="020B0604020202020204" pitchFamily="34" charset="0"/>
                      </a:endParaRPr>
                    </a:p>
                  </a:txBody>
                  <a:tcPr marL="41961" marR="41961" marT="5828" marB="0">
                    <a:lnL w="12700" cap="flat" cmpd="sng" algn="ctr">
                      <a:solidFill>
                        <a:srgbClr val="60CAF3"/>
                      </a:solidFill>
                      <a:prstDash val="solid"/>
                      <a:round/>
                      <a:headEnd type="none" w="med" len="med"/>
                      <a:tailEnd type="none" w="med" len="med"/>
                    </a:lnL>
                    <a:lnR w="12700" cap="flat" cmpd="sng" algn="ctr">
                      <a:solidFill>
                        <a:srgbClr val="60CAF3"/>
                      </a:solidFill>
                      <a:prstDash val="solid"/>
                      <a:round/>
                      <a:headEnd type="none" w="med" len="med"/>
                      <a:tailEnd type="none" w="med" len="med"/>
                    </a:lnR>
                    <a:lnT w="12700" cap="flat" cmpd="sng" algn="ctr">
                      <a:solidFill>
                        <a:srgbClr val="60CAF3"/>
                      </a:solidFill>
                      <a:prstDash val="solid"/>
                      <a:round/>
                      <a:headEnd type="none" w="med" len="med"/>
                      <a:tailEnd type="none" w="med" len="med"/>
                    </a:lnT>
                    <a:lnB w="19050" cap="flat" cmpd="sng" algn="ctr">
                      <a:solidFill>
                        <a:srgbClr val="60CAF3"/>
                      </a:solidFill>
                      <a:prstDash val="solid"/>
                      <a:round/>
                      <a:headEnd type="none" w="med" len="med"/>
                      <a:tailEnd type="none" w="med" len="med"/>
                    </a:lnB>
                    <a:lnTlToBr w="6350" cap="flat" cmpd="sng" algn="ctr">
                      <a:solidFill>
                        <a:srgbClr val="60CAF3"/>
                      </a:solidFill>
                      <a:prstDash val="solid"/>
                      <a:round/>
                      <a:headEnd type="none" w="med" len="med"/>
                      <a:tailEnd type="none" w="med" len="med"/>
                    </a:lnTlToBr>
                    <a:noFill/>
                  </a:tcPr>
                </a:tc>
                <a:tc>
                  <a:txBody>
                    <a:bodyPr/>
                    <a:lstStyle/>
                    <a:p>
                      <a:pPr algn="ctr" fontAlgn="t">
                        <a:lnSpc>
                          <a:spcPct val="115000"/>
                        </a:lnSpc>
                        <a:spcBef>
                          <a:spcPts val="0"/>
                        </a:spcBef>
                        <a:spcAft>
                          <a:spcPts val="800"/>
                        </a:spcAft>
                      </a:pPr>
                      <a:r>
                        <a:rPr lang="en-ID" sz="1600" b="1" i="0" u="none" strike="noStrike"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t>Assessment and analysis</a:t>
                      </a:r>
                      <a:endParaRPr lang="en-ID" sz="1600" b="0" i="0" u="none" strike="noStrike" dirty="0">
                        <a:solidFill>
                          <a:schemeClr val="tx1"/>
                        </a:solidFill>
                        <a:effectLst/>
                        <a:latin typeface="Arial" panose="020B0604020202020204" pitchFamily="34" charset="0"/>
                      </a:endParaRPr>
                    </a:p>
                  </a:txBody>
                  <a:tcPr marL="41961" marR="41961" marT="5828" marB="0" anchor="ctr">
                    <a:lnL w="12700" cap="flat" cmpd="sng" algn="ctr">
                      <a:solidFill>
                        <a:srgbClr val="60CAF3"/>
                      </a:solidFill>
                      <a:prstDash val="solid"/>
                      <a:round/>
                      <a:headEnd type="none" w="med" len="med"/>
                      <a:tailEnd type="none" w="med" len="med"/>
                    </a:lnL>
                    <a:lnR w="12700" cap="flat" cmpd="sng" algn="ctr">
                      <a:solidFill>
                        <a:srgbClr val="60CAF3"/>
                      </a:solidFill>
                      <a:prstDash val="solid"/>
                      <a:round/>
                      <a:headEnd type="none" w="med" len="med"/>
                      <a:tailEnd type="none" w="med" len="med"/>
                    </a:lnR>
                    <a:lnT w="12700" cap="flat" cmpd="sng" algn="ctr">
                      <a:solidFill>
                        <a:srgbClr val="60CAF3"/>
                      </a:solidFill>
                      <a:prstDash val="solid"/>
                      <a:round/>
                      <a:headEnd type="none" w="med" len="med"/>
                      <a:tailEnd type="none" w="med" len="med"/>
                    </a:lnT>
                    <a:lnB w="19050" cap="flat" cmpd="sng" algn="ctr">
                      <a:solidFill>
                        <a:srgbClr val="60CAF3"/>
                      </a:solidFill>
                      <a:prstDash val="solid"/>
                      <a:round/>
                      <a:headEnd type="none" w="med" len="med"/>
                      <a:tailEnd type="none" w="med" len="med"/>
                    </a:lnB>
                    <a:noFill/>
                  </a:tcPr>
                </a:tc>
                <a:tc>
                  <a:txBody>
                    <a:bodyPr/>
                    <a:lstStyle/>
                    <a:p>
                      <a:pPr algn="ctr" fontAlgn="t">
                        <a:lnSpc>
                          <a:spcPct val="115000"/>
                        </a:lnSpc>
                        <a:spcBef>
                          <a:spcPts val="0"/>
                        </a:spcBef>
                        <a:spcAft>
                          <a:spcPts val="800"/>
                        </a:spcAft>
                      </a:pPr>
                      <a:r>
                        <a:rPr lang="en-ID" sz="1600" b="1" i="0" u="none" strike="noStrike"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t>Program design and planning</a:t>
                      </a:r>
                      <a:endParaRPr lang="en-ID" sz="1600" b="0" i="0" u="none" strike="noStrike" dirty="0">
                        <a:solidFill>
                          <a:schemeClr val="tx1"/>
                        </a:solidFill>
                        <a:effectLst/>
                        <a:latin typeface="Arial" panose="020B0604020202020204" pitchFamily="34" charset="0"/>
                      </a:endParaRPr>
                    </a:p>
                  </a:txBody>
                  <a:tcPr marL="41961" marR="41961" marT="5828" marB="0" anchor="ctr">
                    <a:lnL w="12700" cap="flat" cmpd="sng" algn="ctr">
                      <a:solidFill>
                        <a:srgbClr val="60CAF3"/>
                      </a:solidFill>
                      <a:prstDash val="solid"/>
                      <a:round/>
                      <a:headEnd type="none" w="med" len="med"/>
                      <a:tailEnd type="none" w="med" len="med"/>
                    </a:lnL>
                    <a:lnR w="12700" cap="flat" cmpd="sng" algn="ctr">
                      <a:solidFill>
                        <a:srgbClr val="60CAF3"/>
                      </a:solidFill>
                      <a:prstDash val="solid"/>
                      <a:round/>
                      <a:headEnd type="none" w="med" len="med"/>
                      <a:tailEnd type="none" w="med" len="med"/>
                    </a:lnR>
                    <a:lnT w="12700" cap="flat" cmpd="sng" algn="ctr">
                      <a:solidFill>
                        <a:srgbClr val="60CAF3"/>
                      </a:solidFill>
                      <a:prstDash val="solid"/>
                      <a:round/>
                      <a:headEnd type="none" w="med" len="med"/>
                      <a:tailEnd type="none" w="med" len="med"/>
                    </a:lnT>
                    <a:lnB w="19050" cap="flat" cmpd="sng" algn="ctr">
                      <a:solidFill>
                        <a:srgbClr val="60CAF3"/>
                      </a:solidFill>
                      <a:prstDash val="solid"/>
                      <a:round/>
                      <a:headEnd type="none" w="med" len="med"/>
                      <a:tailEnd type="none" w="med" len="med"/>
                    </a:lnB>
                    <a:noFill/>
                  </a:tcPr>
                </a:tc>
                <a:tc>
                  <a:txBody>
                    <a:bodyPr/>
                    <a:lstStyle/>
                    <a:p>
                      <a:pPr algn="ctr" fontAlgn="t">
                        <a:lnSpc>
                          <a:spcPct val="115000"/>
                        </a:lnSpc>
                        <a:spcBef>
                          <a:spcPts val="0"/>
                        </a:spcBef>
                        <a:spcAft>
                          <a:spcPts val="800"/>
                        </a:spcAft>
                      </a:pPr>
                      <a:r>
                        <a:rPr lang="en-ID" sz="1600" b="1" i="0" u="none" strike="noStrike"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t>Implementation</a:t>
                      </a:r>
                      <a:endParaRPr lang="en-ID" sz="1600" b="0" i="0" u="none" strike="noStrike" dirty="0">
                        <a:solidFill>
                          <a:schemeClr val="tx1"/>
                        </a:solidFill>
                        <a:effectLst/>
                        <a:latin typeface="Arial" panose="020B0604020202020204" pitchFamily="34" charset="0"/>
                      </a:endParaRPr>
                    </a:p>
                  </a:txBody>
                  <a:tcPr marL="41961" marR="41961" marT="5828" marB="0" anchor="ctr">
                    <a:lnL w="12700" cap="flat" cmpd="sng" algn="ctr">
                      <a:solidFill>
                        <a:srgbClr val="60CAF3"/>
                      </a:solidFill>
                      <a:prstDash val="solid"/>
                      <a:round/>
                      <a:headEnd type="none" w="med" len="med"/>
                      <a:tailEnd type="none" w="med" len="med"/>
                    </a:lnL>
                    <a:lnR w="12700" cap="flat" cmpd="sng" algn="ctr">
                      <a:solidFill>
                        <a:srgbClr val="60CAF3"/>
                      </a:solidFill>
                      <a:prstDash val="solid"/>
                      <a:round/>
                      <a:headEnd type="none" w="med" len="med"/>
                      <a:tailEnd type="none" w="med" len="med"/>
                    </a:lnR>
                    <a:lnT w="12700" cap="flat" cmpd="sng" algn="ctr">
                      <a:solidFill>
                        <a:srgbClr val="60CAF3"/>
                      </a:solidFill>
                      <a:prstDash val="solid"/>
                      <a:round/>
                      <a:headEnd type="none" w="med" len="med"/>
                      <a:tailEnd type="none" w="med" len="med"/>
                    </a:lnT>
                    <a:lnB w="19050" cap="flat" cmpd="sng" algn="ctr">
                      <a:solidFill>
                        <a:srgbClr val="60CAF3"/>
                      </a:solidFill>
                      <a:prstDash val="solid"/>
                      <a:round/>
                      <a:headEnd type="none" w="med" len="med"/>
                      <a:tailEnd type="none" w="med" len="med"/>
                    </a:lnB>
                    <a:noFill/>
                  </a:tcPr>
                </a:tc>
                <a:tc>
                  <a:txBody>
                    <a:bodyPr/>
                    <a:lstStyle/>
                    <a:p>
                      <a:pPr algn="ctr" fontAlgn="t">
                        <a:lnSpc>
                          <a:spcPct val="115000"/>
                        </a:lnSpc>
                        <a:spcBef>
                          <a:spcPts val="0"/>
                        </a:spcBef>
                        <a:spcAft>
                          <a:spcPts val="800"/>
                        </a:spcAft>
                      </a:pPr>
                      <a:r>
                        <a:rPr lang="en-ID" sz="1600" b="1" i="0" u="none" strike="noStrike"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t>MEAL</a:t>
                      </a:r>
                      <a:endParaRPr lang="en-ID" sz="1600" b="0" i="0" u="none" strike="noStrike" dirty="0">
                        <a:solidFill>
                          <a:schemeClr val="tx1"/>
                        </a:solidFill>
                        <a:effectLst/>
                        <a:latin typeface="Arial" panose="020B0604020202020204" pitchFamily="34" charset="0"/>
                      </a:endParaRPr>
                    </a:p>
                  </a:txBody>
                  <a:tcPr marL="41961" marR="41961" marT="5828" marB="0" anchor="ctr">
                    <a:lnL w="12700" cap="flat" cmpd="sng" algn="ctr">
                      <a:solidFill>
                        <a:srgbClr val="60CAF3"/>
                      </a:solidFill>
                      <a:prstDash val="solid"/>
                      <a:round/>
                      <a:headEnd type="none" w="med" len="med"/>
                      <a:tailEnd type="none" w="med" len="med"/>
                    </a:lnL>
                    <a:lnR w="12700" cap="flat" cmpd="sng" algn="ctr">
                      <a:solidFill>
                        <a:srgbClr val="60CAF3"/>
                      </a:solidFill>
                      <a:prstDash val="solid"/>
                      <a:round/>
                      <a:headEnd type="none" w="med" len="med"/>
                      <a:tailEnd type="none" w="med" len="med"/>
                    </a:lnR>
                    <a:lnT w="12700" cap="flat" cmpd="sng" algn="ctr">
                      <a:solidFill>
                        <a:srgbClr val="60CAF3"/>
                      </a:solidFill>
                      <a:prstDash val="solid"/>
                      <a:round/>
                      <a:headEnd type="none" w="med" len="med"/>
                      <a:tailEnd type="none" w="med" len="med"/>
                    </a:lnT>
                    <a:lnB w="19050" cap="flat" cmpd="sng" algn="ctr">
                      <a:solidFill>
                        <a:srgbClr val="60CAF3"/>
                      </a:solidFill>
                      <a:prstDash val="solid"/>
                      <a:round/>
                      <a:headEnd type="none" w="med" len="med"/>
                      <a:tailEnd type="none" w="med" len="med"/>
                    </a:lnB>
                    <a:noFill/>
                  </a:tcPr>
                </a:tc>
                <a:extLst>
                  <a:ext uri="{0D108BD9-81ED-4DB2-BD59-A6C34878D82A}">
                    <a16:rowId xmlns:a16="http://schemas.microsoft.com/office/drawing/2014/main" val="2808193939"/>
                  </a:ext>
                </a:extLst>
              </a:tr>
              <a:tr h="3070973">
                <a:tc>
                  <a:txBody>
                    <a:bodyPr/>
                    <a:lstStyle/>
                    <a:p>
                      <a:pPr algn="ctr" fontAlgn="t">
                        <a:lnSpc>
                          <a:spcPct val="115000"/>
                        </a:lnSpc>
                        <a:spcBef>
                          <a:spcPts val="0"/>
                        </a:spcBef>
                        <a:spcAft>
                          <a:spcPts val="800"/>
                        </a:spcAft>
                      </a:pPr>
                      <a:r>
                        <a:rPr lang="en-ID" sz="1600" b="1" i="0" u="none" strike="noStrike" kern="100" dirty="0">
                          <a:solidFill>
                            <a:schemeClr val="tx1"/>
                          </a:solidFill>
                          <a:effectLst/>
                          <a:highlight>
                            <a:srgbClr val="CAEDFB"/>
                          </a:highlight>
                          <a:latin typeface="Arial" panose="020B0604020202020204" pitchFamily="34" charset="0"/>
                          <a:ea typeface="Aptos" panose="020B0004020202020204" pitchFamily="34" charset="0"/>
                          <a:cs typeface="Times New Roman" panose="02020603050405020304" pitchFamily="18" charset="0"/>
                        </a:rPr>
                        <a:t>Two-way information and communication</a:t>
                      </a:r>
                      <a:endParaRPr lang="en-ID" sz="1600" b="0" i="0" u="none" strike="noStrike" dirty="0">
                        <a:solidFill>
                          <a:schemeClr val="tx1"/>
                        </a:solidFill>
                        <a:effectLst/>
                        <a:highlight>
                          <a:srgbClr val="CAEDFB"/>
                        </a:highlight>
                        <a:latin typeface="Arial" panose="020B0604020202020204" pitchFamily="34" charset="0"/>
                      </a:endParaRPr>
                    </a:p>
                  </a:txBody>
                  <a:tcPr marL="41961" marR="41961" marT="5828" marB="0" anchor="ctr">
                    <a:lnL w="12700" cap="flat" cmpd="sng" algn="ctr">
                      <a:solidFill>
                        <a:srgbClr val="60CAF3"/>
                      </a:solidFill>
                      <a:prstDash val="solid"/>
                      <a:round/>
                      <a:headEnd type="none" w="med" len="med"/>
                      <a:tailEnd type="none" w="med" len="med"/>
                    </a:lnL>
                    <a:lnR w="12700" cap="flat" cmpd="sng" algn="ctr">
                      <a:solidFill>
                        <a:srgbClr val="60CAF3"/>
                      </a:solidFill>
                      <a:prstDash val="solid"/>
                      <a:round/>
                      <a:headEnd type="none" w="med" len="med"/>
                      <a:tailEnd type="none" w="med" len="med"/>
                    </a:lnR>
                    <a:lnT w="19050" cap="flat" cmpd="sng" algn="ctr">
                      <a:solidFill>
                        <a:srgbClr val="60CAF3"/>
                      </a:solidFill>
                      <a:prstDash val="solid"/>
                      <a:round/>
                      <a:headEnd type="none" w="med" len="med"/>
                      <a:tailEnd type="none" w="med" len="med"/>
                    </a:lnT>
                    <a:lnB w="12700" cap="flat" cmpd="sng" algn="ctr">
                      <a:solidFill>
                        <a:srgbClr val="60CAF3"/>
                      </a:solidFill>
                      <a:prstDash val="solid"/>
                      <a:round/>
                      <a:headEnd type="none" w="med" len="med"/>
                      <a:tailEnd type="none" w="med" len="med"/>
                    </a:lnB>
                    <a:solidFill>
                      <a:srgbClr val="CAEDFB"/>
                    </a:solidFill>
                  </a:tcPr>
                </a:tc>
                <a:tc>
                  <a:txBody>
                    <a:bodyPr/>
                    <a:lstStyle/>
                    <a:p>
                      <a:pPr algn="l" fontAlgn="t">
                        <a:lnSpc>
                          <a:spcPct val="115000"/>
                        </a:lnSpc>
                        <a:spcBef>
                          <a:spcPts val="0"/>
                        </a:spcBef>
                        <a:spcAft>
                          <a:spcPts val="800"/>
                        </a:spcAft>
                      </a:pPr>
                      <a:r>
                        <a:rPr lang="en-ID" sz="1600" b="0" i="0" u="none" strike="noStrike" kern="100" dirty="0">
                          <a:solidFill>
                            <a:schemeClr val="tx1"/>
                          </a:solidFill>
                          <a:effectLst/>
                          <a:highlight>
                            <a:srgbClr val="CAEDFB"/>
                          </a:highlight>
                          <a:latin typeface="Arial" panose="020B0604020202020204" pitchFamily="34" charset="0"/>
                          <a:ea typeface="Aptos" panose="020B0004020202020204" pitchFamily="34" charset="0"/>
                          <a:cs typeface="Times New Roman" panose="02020603050405020304" pitchFamily="18" charset="0"/>
                        </a:rPr>
                        <a:t>How do you </a:t>
                      </a:r>
                      <a:r>
                        <a:rPr lang="en-ID" sz="1600" b="1" i="0" u="none" strike="noStrike" kern="100" dirty="0">
                          <a:solidFill>
                            <a:schemeClr val="tx1"/>
                          </a:solidFill>
                          <a:effectLst/>
                          <a:highlight>
                            <a:srgbClr val="CAEDFB"/>
                          </a:highlight>
                          <a:latin typeface="Arial" panose="020B0604020202020204" pitchFamily="34" charset="0"/>
                          <a:ea typeface="Aptos" panose="020B0004020202020204" pitchFamily="34" charset="0"/>
                          <a:cs typeface="Times New Roman" panose="02020603050405020304" pitchFamily="18" charset="0"/>
                        </a:rPr>
                        <a:t>identify the essential hygiene items </a:t>
                      </a:r>
                      <a:r>
                        <a:rPr lang="en-ID" sz="1600" b="0" i="0" u="none" strike="noStrike" kern="100" dirty="0">
                          <a:solidFill>
                            <a:schemeClr val="tx1"/>
                          </a:solidFill>
                          <a:effectLst/>
                          <a:highlight>
                            <a:srgbClr val="CAEDFB"/>
                          </a:highlight>
                          <a:latin typeface="Arial" panose="020B0604020202020204" pitchFamily="34" charset="0"/>
                          <a:ea typeface="Aptos" panose="020B0004020202020204" pitchFamily="34" charset="0"/>
                          <a:cs typeface="Times New Roman" panose="02020603050405020304" pitchFamily="18" charset="0"/>
                        </a:rPr>
                        <a:t>that individuals (particularly girls and women), households, and communities need?</a:t>
                      </a:r>
                      <a:endParaRPr lang="en-ID" sz="1600" b="0" i="0" u="none" strike="noStrike" dirty="0">
                        <a:solidFill>
                          <a:schemeClr val="tx1"/>
                        </a:solidFill>
                        <a:effectLst/>
                        <a:highlight>
                          <a:srgbClr val="CAEDFB"/>
                        </a:highlight>
                        <a:latin typeface="Arial" panose="020B0604020202020204" pitchFamily="34" charset="0"/>
                      </a:endParaRPr>
                    </a:p>
                    <a:p>
                      <a:pPr algn="l" fontAlgn="t">
                        <a:lnSpc>
                          <a:spcPct val="115000"/>
                        </a:lnSpc>
                        <a:spcBef>
                          <a:spcPts val="0"/>
                        </a:spcBef>
                        <a:spcAft>
                          <a:spcPts val="800"/>
                        </a:spcAft>
                      </a:pPr>
                      <a:r>
                        <a:rPr lang="en-ID" sz="1600" b="0" i="0" u="none" strike="noStrike" kern="100" dirty="0">
                          <a:solidFill>
                            <a:schemeClr val="tx1"/>
                          </a:solidFill>
                          <a:effectLst/>
                          <a:highlight>
                            <a:srgbClr val="CAEDFB"/>
                          </a:highlight>
                          <a:latin typeface="Arial" panose="020B0604020202020204" pitchFamily="34" charset="0"/>
                          <a:ea typeface="Aptos" panose="020B0004020202020204" pitchFamily="34" charset="0"/>
                          <a:cs typeface="Times New Roman" panose="02020603050405020304" pitchFamily="18" charset="0"/>
                        </a:rPr>
                        <a:t>What criteria do you use for those individuals? What context of people are you targeting (exploring the intersectionality and condition)?</a:t>
                      </a:r>
                      <a:endParaRPr lang="en-ID" sz="1600" b="0" i="0" u="none" strike="noStrike" dirty="0">
                        <a:solidFill>
                          <a:schemeClr val="tx1"/>
                        </a:solidFill>
                        <a:effectLst/>
                        <a:highlight>
                          <a:srgbClr val="CAEDFB"/>
                        </a:highlight>
                        <a:latin typeface="Arial" panose="020B0604020202020204" pitchFamily="34" charset="0"/>
                      </a:endParaRPr>
                    </a:p>
                  </a:txBody>
                  <a:tcPr marL="41961" marR="41961" marT="5828" marB="0" anchor="ctr">
                    <a:lnL w="12700" cap="flat" cmpd="sng" algn="ctr">
                      <a:solidFill>
                        <a:srgbClr val="60CAF3"/>
                      </a:solidFill>
                      <a:prstDash val="solid"/>
                      <a:round/>
                      <a:headEnd type="none" w="med" len="med"/>
                      <a:tailEnd type="none" w="med" len="med"/>
                    </a:lnL>
                    <a:lnR w="12700" cap="flat" cmpd="sng" algn="ctr">
                      <a:solidFill>
                        <a:srgbClr val="60CAF3"/>
                      </a:solidFill>
                      <a:prstDash val="solid"/>
                      <a:round/>
                      <a:headEnd type="none" w="med" len="med"/>
                      <a:tailEnd type="none" w="med" len="med"/>
                    </a:lnR>
                    <a:lnT w="19050" cap="flat" cmpd="sng" algn="ctr">
                      <a:solidFill>
                        <a:srgbClr val="60CAF3"/>
                      </a:solidFill>
                      <a:prstDash val="solid"/>
                      <a:round/>
                      <a:headEnd type="none" w="med" len="med"/>
                      <a:tailEnd type="none" w="med" len="med"/>
                    </a:lnT>
                    <a:lnB w="12700" cap="flat" cmpd="sng" algn="ctr">
                      <a:solidFill>
                        <a:srgbClr val="60CAF3"/>
                      </a:solidFill>
                      <a:prstDash val="solid"/>
                      <a:round/>
                      <a:headEnd type="none" w="med" len="med"/>
                      <a:tailEnd type="none" w="med" len="med"/>
                    </a:lnB>
                    <a:solidFill>
                      <a:srgbClr val="CAEDFB"/>
                    </a:solidFill>
                  </a:tcPr>
                </a:tc>
                <a:tc>
                  <a:txBody>
                    <a:bodyPr/>
                    <a:lstStyle/>
                    <a:p>
                      <a:pPr algn="l" fontAlgn="t">
                        <a:lnSpc>
                          <a:spcPct val="115000"/>
                        </a:lnSpc>
                        <a:spcBef>
                          <a:spcPts val="0"/>
                        </a:spcBef>
                        <a:spcAft>
                          <a:spcPts val="800"/>
                        </a:spcAft>
                      </a:pPr>
                      <a:r>
                        <a:rPr lang="en-ID" sz="1600" b="0" i="0" u="none" strike="noStrike" kern="100" dirty="0">
                          <a:solidFill>
                            <a:schemeClr val="tx1"/>
                          </a:solidFill>
                          <a:effectLst/>
                          <a:highlight>
                            <a:srgbClr val="CAEDFB"/>
                          </a:highlight>
                          <a:latin typeface="Arial" panose="020B0604020202020204" pitchFamily="34" charset="0"/>
                          <a:ea typeface="Aptos" panose="020B0004020202020204" pitchFamily="34" charset="0"/>
                          <a:cs typeface="Times New Roman" panose="02020603050405020304" pitchFamily="18" charset="0"/>
                        </a:rPr>
                        <a:t>Do you </a:t>
                      </a:r>
                      <a:r>
                        <a:rPr lang="en-ID" sz="1600" b="1" i="0" u="none" strike="noStrike" kern="100" dirty="0">
                          <a:solidFill>
                            <a:schemeClr val="tx1"/>
                          </a:solidFill>
                          <a:effectLst/>
                          <a:highlight>
                            <a:srgbClr val="CAEDFB"/>
                          </a:highlight>
                          <a:latin typeface="Arial" panose="020B0604020202020204" pitchFamily="34" charset="0"/>
                          <a:ea typeface="Aptos" panose="020B0004020202020204" pitchFamily="34" charset="0"/>
                          <a:cs typeface="Times New Roman" panose="02020603050405020304" pitchFamily="18" charset="0"/>
                        </a:rPr>
                        <a:t>consult women, girls, and people </a:t>
                      </a:r>
                      <a:r>
                        <a:rPr lang="en-ID" sz="1600" b="0" i="0" u="none" strike="noStrike" kern="100" dirty="0">
                          <a:solidFill>
                            <a:schemeClr val="tx1"/>
                          </a:solidFill>
                          <a:effectLst/>
                          <a:highlight>
                            <a:srgbClr val="CAEDFB"/>
                          </a:highlight>
                          <a:latin typeface="Arial" panose="020B0604020202020204" pitchFamily="34" charset="0"/>
                          <a:ea typeface="Aptos" panose="020B0004020202020204" pitchFamily="34" charset="0"/>
                          <a:cs typeface="Times New Roman" panose="02020603050405020304" pitchFamily="18" charset="0"/>
                        </a:rPr>
                        <a:t>with incontinence on the design, sitting and management of facilities (toilets, bathing, laundry, disposal and water supply)?</a:t>
                      </a:r>
                      <a:endParaRPr lang="en-ID" sz="1600" b="0" i="0" u="none" strike="noStrike" dirty="0">
                        <a:solidFill>
                          <a:schemeClr val="tx1"/>
                        </a:solidFill>
                        <a:effectLst/>
                        <a:highlight>
                          <a:srgbClr val="CAEDFB"/>
                        </a:highlight>
                        <a:latin typeface="Arial" panose="020B0604020202020204" pitchFamily="34" charset="0"/>
                      </a:endParaRPr>
                    </a:p>
                    <a:p>
                      <a:pPr algn="l" fontAlgn="t">
                        <a:lnSpc>
                          <a:spcPct val="115000"/>
                        </a:lnSpc>
                        <a:spcBef>
                          <a:spcPts val="0"/>
                        </a:spcBef>
                        <a:spcAft>
                          <a:spcPts val="800"/>
                        </a:spcAft>
                      </a:pPr>
                      <a:r>
                        <a:rPr lang="en-ID" sz="1600" b="0" i="0" u="none" strike="noStrike" kern="100" dirty="0">
                          <a:solidFill>
                            <a:schemeClr val="tx1"/>
                          </a:solidFill>
                          <a:effectLst/>
                          <a:highlight>
                            <a:srgbClr val="CAEDFB"/>
                          </a:highlight>
                          <a:latin typeface="Arial" panose="020B0604020202020204" pitchFamily="34" charset="0"/>
                          <a:ea typeface="Aptos" panose="020B0004020202020204" pitchFamily="34" charset="0"/>
                          <a:cs typeface="Times New Roman" panose="02020603050405020304" pitchFamily="18" charset="0"/>
                        </a:rPr>
                        <a:t> If yes, how is the consultation carried out? What are the results? Do you use them for planning?</a:t>
                      </a:r>
                      <a:endParaRPr lang="en-ID" sz="1600" b="0" i="0" u="none" strike="noStrike" dirty="0">
                        <a:solidFill>
                          <a:schemeClr val="tx1"/>
                        </a:solidFill>
                        <a:effectLst/>
                        <a:highlight>
                          <a:srgbClr val="CAEDFB"/>
                        </a:highlight>
                        <a:latin typeface="Arial" panose="020B0604020202020204" pitchFamily="34" charset="0"/>
                      </a:endParaRPr>
                    </a:p>
                  </a:txBody>
                  <a:tcPr marL="41961" marR="41961" marT="5828" marB="0" anchor="ctr">
                    <a:lnL w="12700" cap="flat" cmpd="sng" algn="ctr">
                      <a:solidFill>
                        <a:srgbClr val="60CAF3"/>
                      </a:solidFill>
                      <a:prstDash val="solid"/>
                      <a:round/>
                      <a:headEnd type="none" w="med" len="med"/>
                      <a:tailEnd type="none" w="med" len="med"/>
                    </a:lnL>
                    <a:lnR w="12700" cap="flat" cmpd="sng" algn="ctr">
                      <a:solidFill>
                        <a:srgbClr val="60CAF3"/>
                      </a:solidFill>
                      <a:prstDash val="solid"/>
                      <a:round/>
                      <a:headEnd type="none" w="med" len="med"/>
                      <a:tailEnd type="none" w="med" len="med"/>
                    </a:lnR>
                    <a:lnT w="19050" cap="flat" cmpd="sng" algn="ctr">
                      <a:solidFill>
                        <a:srgbClr val="60CAF3"/>
                      </a:solidFill>
                      <a:prstDash val="solid"/>
                      <a:round/>
                      <a:headEnd type="none" w="med" len="med"/>
                      <a:tailEnd type="none" w="med" len="med"/>
                    </a:lnT>
                    <a:lnB w="12700" cap="flat" cmpd="sng" algn="ctr">
                      <a:solidFill>
                        <a:srgbClr val="60CAF3"/>
                      </a:solidFill>
                      <a:prstDash val="solid"/>
                      <a:round/>
                      <a:headEnd type="none" w="med" len="med"/>
                      <a:tailEnd type="none" w="med" len="med"/>
                    </a:lnB>
                    <a:solidFill>
                      <a:srgbClr val="CAEDFB"/>
                    </a:solidFill>
                  </a:tcPr>
                </a:tc>
                <a:tc>
                  <a:txBody>
                    <a:bodyPr/>
                    <a:lstStyle/>
                    <a:p>
                      <a:pPr algn="l" fontAlgn="t">
                        <a:lnSpc>
                          <a:spcPct val="115000"/>
                        </a:lnSpc>
                        <a:spcBef>
                          <a:spcPts val="0"/>
                        </a:spcBef>
                        <a:spcAft>
                          <a:spcPts val="800"/>
                        </a:spcAft>
                      </a:pPr>
                      <a:r>
                        <a:rPr lang="en-ID" sz="1600" b="0" i="0" u="none" strike="noStrike" kern="100" dirty="0">
                          <a:solidFill>
                            <a:schemeClr val="tx1"/>
                          </a:solidFill>
                          <a:effectLst/>
                          <a:highlight>
                            <a:srgbClr val="CAEDFB"/>
                          </a:highlight>
                          <a:latin typeface="Arial" panose="020B0604020202020204" pitchFamily="34" charset="0"/>
                          <a:ea typeface="Aptos" panose="020B0004020202020204" pitchFamily="34" charset="0"/>
                          <a:cs typeface="Times New Roman" panose="02020603050405020304" pitchFamily="18" charset="0"/>
                        </a:rPr>
                        <a:t>How do you </a:t>
                      </a:r>
                      <a:r>
                        <a:rPr lang="en-ID" sz="1600" b="1" i="0" u="none" strike="noStrike" kern="100" dirty="0">
                          <a:solidFill>
                            <a:schemeClr val="tx1"/>
                          </a:solidFill>
                          <a:effectLst/>
                          <a:highlight>
                            <a:srgbClr val="CAEDFB"/>
                          </a:highlight>
                          <a:latin typeface="Arial" panose="020B0604020202020204" pitchFamily="34" charset="0"/>
                          <a:ea typeface="Aptos" panose="020B0004020202020204" pitchFamily="34" charset="0"/>
                          <a:cs typeface="Times New Roman" panose="02020603050405020304" pitchFamily="18" charset="0"/>
                        </a:rPr>
                        <a:t>work with the affected population </a:t>
                      </a:r>
                      <a:r>
                        <a:rPr lang="en-ID" sz="1600" b="0" i="0" u="none" strike="noStrike" kern="100" dirty="0">
                          <a:solidFill>
                            <a:schemeClr val="tx1"/>
                          </a:solidFill>
                          <a:effectLst/>
                          <a:highlight>
                            <a:srgbClr val="CAEDFB"/>
                          </a:highlight>
                          <a:latin typeface="Arial" panose="020B0604020202020204" pitchFamily="34" charset="0"/>
                          <a:ea typeface="Aptos" panose="020B0004020202020204" pitchFamily="34" charset="0"/>
                          <a:cs typeface="Times New Roman" panose="02020603050405020304" pitchFamily="18" charset="0"/>
                        </a:rPr>
                        <a:t>to design and manage hygiene promotion and the wider WASH response?</a:t>
                      </a:r>
                      <a:endParaRPr lang="en-ID" sz="1600" b="0" i="0" u="none" strike="noStrike" dirty="0">
                        <a:solidFill>
                          <a:schemeClr val="tx1"/>
                        </a:solidFill>
                        <a:effectLst/>
                        <a:highlight>
                          <a:srgbClr val="CAEDFB"/>
                        </a:highlight>
                        <a:latin typeface="Arial" panose="020B0604020202020204" pitchFamily="34" charset="0"/>
                      </a:endParaRPr>
                    </a:p>
                    <a:p>
                      <a:pPr algn="l" fontAlgn="t">
                        <a:lnSpc>
                          <a:spcPct val="115000"/>
                        </a:lnSpc>
                        <a:spcBef>
                          <a:spcPts val="0"/>
                        </a:spcBef>
                        <a:spcAft>
                          <a:spcPts val="800"/>
                        </a:spcAft>
                      </a:pPr>
                      <a:r>
                        <a:rPr lang="en-ID" sz="1600" b="0" i="0" u="none" strike="noStrike" kern="100" dirty="0">
                          <a:solidFill>
                            <a:schemeClr val="tx1"/>
                          </a:solidFill>
                          <a:effectLst/>
                          <a:highlight>
                            <a:srgbClr val="CAEDFB"/>
                          </a:highlight>
                          <a:latin typeface="Arial" panose="020B0604020202020204" pitchFamily="34" charset="0"/>
                          <a:ea typeface="Aptos" panose="020B0004020202020204" pitchFamily="34" charset="0"/>
                          <a:cs typeface="Times New Roman" panose="02020603050405020304" pitchFamily="18" charset="0"/>
                        </a:rPr>
                        <a:t>Do you develop a </a:t>
                      </a:r>
                      <a:r>
                        <a:rPr lang="en-ID" sz="1600" b="1" i="0" u="none" strike="noStrike" kern="100" dirty="0">
                          <a:solidFill>
                            <a:schemeClr val="tx1"/>
                          </a:solidFill>
                          <a:effectLst/>
                          <a:highlight>
                            <a:srgbClr val="CAEDFB"/>
                          </a:highlight>
                          <a:latin typeface="Arial" panose="020B0604020202020204" pitchFamily="34" charset="0"/>
                          <a:ea typeface="Aptos" panose="020B0004020202020204" pitchFamily="34" charset="0"/>
                          <a:cs typeface="Times New Roman" panose="02020603050405020304" pitchFamily="18" charset="0"/>
                        </a:rPr>
                        <a:t>communications strategy </a:t>
                      </a:r>
                      <a:r>
                        <a:rPr lang="en-ID" sz="1600" b="0" i="0" u="none" strike="noStrike" kern="100" dirty="0">
                          <a:solidFill>
                            <a:schemeClr val="tx1"/>
                          </a:solidFill>
                          <a:effectLst/>
                          <a:highlight>
                            <a:srgbClr val="CAEDFB"/>
                          </a:highlight>
                          <a:latin typeface="Arial" panose="020B0604020202020204" pitchFamily="34" charset="0"/>
                          <a:ea typeface="Aptos" panose="020B0004020202020204" pitchFamily="34" charset="0"/>
                          <a:cs typeface="Times New Roman" panose="02020603050405020304" pitchFamily="18" charset="0"/>
                        </a:rPr>
                        <a:t>using mass media and community dialogue to share practical information? Provide example.</a:t>
                      </a:r>
                      <a:endParaRPr lang="en-ID" sz="1600" b="0" i="0" u="none" strike="noStrike" dirty="0">
                        <a:solidFill>
                          <a:schemeClr val="tx1"/>
                        </a:solidFill>
                        <a:effectLst/>
                        <a:highlight>
                          <a:srgbClr val="CAEDFB"/>
                        </a:highlight>
                        <a:latin typeface="Arial" panose="020B0604020202020204" pitchFamily="34" charset="0"/>
                      </a:endParaRPr>
                    </a:p>
                    <a:p>
                      <a:pPr algn="l" fontAlgn="t">
                        <a:lnSpc>
                          <a:spcPct val="115000"/>
                        </a:lnSpc>
                        <a:spcBef>
                          <a:spcPts val="0"/>
                        </a:spcBef>
                        <a:spcAft>
                          <a:spcPts val="800"/>
                        </a:spcAft>
                      </a:pPr>
                      <a:r>
                        <a:rPr lang="en-ID" sz="1600" b="0" i="0" u="none" strike="noStrike" kern="100" dirty="0">
                          <a:solidFill>
                            <a:schemeClr val="tx1"/>
                          </a:solidFill>
                          <a:effectLst/>
                          <a:highlight>
                            <a:srgbClr val="CAEDFB"/>
                          </a:highlight>
                          <a:latin typeface="Arial" panose="020B0604020202020204" pitchFamily="34" charset="0"/>
                          <a:ea typeface="Aptos" panose="020B0004020202020204" pitchFamily="34" charset="0"/>
                          <a:cs typeface="Times New Roman" panose="02020603050405020304" pitchFamily="18" charset="0"/>
                        </a:rPr>
                        <a:t>Do you develop multiple formats (written, graphic, audio) and using local language to promote hygiene practices? What are the key messages?</a:t>
                      </a:r>
                    </a:p>
                  </a:txBody>
                  <a:tcPr marL="41961" marR="41961" marT="5828" marB="0" anchor="ctr">
                    <a:lnL w="12700" cap="flat" cmpd="sng" algn="ctr">
                      <a:solidFill>
                        <a:srgbClr val="60CAF3"/>
                      </a:solidFill>
                      <a:prstDash val="solid"/>
                      <a:round/>
                      <a:headEnd type="none" w="med" len="med"/>
                      <a:tailEnd type="none" w="med" len="med"/>
                    </a:lnL>
                    <a:lnR w="12700" cap="flat" cmpd="sng" algn="ctr">
                      <a:solidFill>
                        <a:srgbClr val="60CAF3"/>
                      </a:solidFill>
                      <a:prstDash val="solid"/>
                      <a:round/>
                      <a:headEnd type="none" w="med" len="med"/>
                      <a:tailEnd type="none" w="med" len="med"/>
                    </a:lnR>
                    <a:lnT w="19050" cap="flat" cmpd="sng" algn="ctr">
                      <a:solidFill>
                        <a:srgbClr val="60CAF3"/>
                      </a:solidFill>
                      <a:prstDash val="solid"/>
                      <a:round/>
                      <a:headEnd type="none" w="med" len="med"/>
                      <a:tailEnd type="none" w="med" len="med"/>
                    </a:lnT>
                    <a:lnB w="12700" cap="flat" cmpd="sng" algn="ctr">
                      <a:solidFill>
                        <a:srgbClr val="60CAF3"/>
                      </a:solidFill>
                      <a:prstDash val="solid"/>
                      <a:round/>
                      <a:headEnd type="none" w="med" len="med"/>
                      <a:tailEnd type="none" w="med" len="med"/>
                    </a:lnB>
                    <a:solidFill>
                      <a:srgbClr val="CAEDFB"/>
                    </a:solidFill>
                  </a:tcPr>
                </a:tc>
                <a:tc>
                  <a:txBody>
                    <a:bodyPr/>
                    <a:lstStyle/>
                    <a:p>
                      <a:pPr algn="l" fontAlgn="t">
                        <a:lnSpc>
                          <a:spcPct val="115000"/>
                        </a:lnSpc>
                        <a:spcBef>
                          <a:spcPts val="0"/>
                        </a:spcBef>
                        <a:spcAft>
                          <a:spcPts val="800"/>
                        </a:spcAft>
                      </a:pPr>
                      <a:r>
                        <a:rPr lang="en-ID" sz="1600" b="0" i="0" u="none" strike="noStrike" kern="100" dirty="0">
                          <a:solidFill>
                            <a:schemeClr val="tx1"/>
                          </a:solidFill>
                          <a:effectLst/>
                          <a:highlight>
                            <a:srgbClr val="CAEDFB"/>
                          </a:highlight>
                          <a:latin typeface="Arial" panose="020B0604020202020204" pitchFamily="34" charset="0"/>
                          <a:ea typeface="Aptos" panose="020B0004020202020204" pitchFamily="34" charset="0"/>
                          <a:cs typeface="Times New Roman" panose="02020603050405020304" pitchFamily="18" charset="0"/>
                        </a:rPr>
                        <a:t>Do you </a:t>
                      </a:r>
                      <a:r>
                        <a:rPr lang="en-ID" sz="1600" b="1" i="0" u="none" strike="noStrike" kern="100" dirty="0">
                          <a:solidFill>
                            <a:schemeClr val="tx1"/>
                          </a:solidFill>
                          <a:effectLst/>
                          <a:highlight>
                            <a:srgbClr val="CAEDFB"/>
                          </a:highlight>
                          <a:latin typeface="Arial" panose="020B0604020202020204" pitchFamily="34" charset="0"/>
                          <a:ea typeface="Aptos" panose="020B0004020202020204" pitchFamily="34" charset="0"/>
                          <a:cs typeface="Times New Roman" panose="02020603050405020304" pitchFamily="18" charset="0"/>
                        </a:rPr>
                        <a:t>identify and train influential individuals</a:t>
                      </a:r>
                      <a:r>
                        <a:rPr lang="en-ID" sz="1600" b="0" i="0" u="none" strike="noStrike" kern="100" dirty="0">
                          <a:solidFill>
                            <a:schemeClr val="tx1"/>
                          </a:solidFill>
                          <a:effectLst/>
                          <a:highlight>
                            <a:srgbClr val="CAEDFB"/>
                          </a:highlight>
                          <a:latin typeface="Arial" panose="020B0604020202020204" pitchFamily="34" charset="0"/>
                          <a:ea typeface="Aptos" panose="020B0004020202020204" pitchFamily="34" charset="0"/>
                          <a:cs typeface="Times New Roman" panose="02020603050405020304" pitchFamily="18" charset="0"/>
                        </a:rPr>
                        <a:t>, community groups, and outreach workers? If yes, who are those influential individuals? How do they influence others? What topics training do you provide? If not, why?</a:t>
                      </a:r>
                      <a:endParaRPr lang="en-ID" sz="1600" b="0" i="0" u="none" strike="noStrike" dirty="0">
                        <a:solidFill>
                          <a:schemeClr val="tx1"/>
                        </a:solidFill>
                        <a:effectLst/>
                        <a:highlight>
                          <a:srgbClr val="CAEDFB"/>
                        </a:highlight>
                        <a:latin typeface="Arial" panose="020B0604020202020204" pitchFamily="34" charset="0"/>
                      </a:endParaRPr>
                    </a:p>
                    <a:p>
                      <a:pPr algn="l" fontAlgn="t">
                        <a:lnSpc>
                          <a:spcPct val="115000"/>
                        </a:lnSpc>
                        <a:spcBef>
                          <a:spcPts val="0"/>
                        </a:spcBef>
                        <a:spcAft>
                          <a:spcPts val="800"/>
                        </a:spcAft>
                      </a:pPr>
                      <a:r>
                        <a:rPr lang="en-ID" sz="1600" b="0" i="0" u="none" strike="noStrike" kern="100" dirty="0">
                          <a:solidFill>
                            <a:schemeClr val="tx1"/>
                          </a:solidFill>
                          <a:effectLst/>
                          <a:highlight>
                            <a:srgbClr val="CAEDFB"/>
                          </a:highlight>
                          <a:latin typeface="Arial" panose="020B0604020202020204" pitchFamily="34" charset="0"/>
                          <a:ea typeface="Aptos" panose="020B0004020202020204" pitchFamily="34" charset="0"/>
                          <a:cs typeface="Times New Roman" panose="02020603050405020304" pitchFamily="18" charset="0"/>
                        </a:rPr>
                        <a:t> Do you </a:t>
                      </a:r>
                      <a:r>
                        <a:rPr lang="en-ID" sz="1600" b="1" i="0" u="none" strike="noStrike" kern="100" dirty="0">
                          <a:solidFill>
                            <a:schemeClr val="tx1"/>
                          </a:solidFill>
                          <a:effectLst/>
                          <a:highlight>
                            <a:srgbClr val="CAEDFB"/>
                          </a:highlight>
                          <a:latin typeface="Arial" panose="020B0604020202020204" pitchFamily="34" charset="0"/>
                          <a:ea typeface="Aptos" panose="020B0004020202020204" pitchFamily="34" charset="0"/>
                          <a:cs typeface="Times New Roman" panose="02020603050405020304" pitchFamily="18" charset="0"/>
                        </a:rPr>
                        <a:t>work with children and young people </a:t>
                      </a:r>
                      <a:r>
                        <a:rPr lang="en-ID" sz="1600" b="0" i="0" u="none" strike="noStrike" kern="100" dirty="0">
                          <a:solidFill>
                            <a:schemeClr val="tx1"/>
                          </a:solidFill>
                          <a:effectLst/>
                          <a:highlight>
                            <a:srgbClr val="CAEDFB"/>
                          </a:highlight>
                          <a:latin typeface="Arial" panose="020B0604020202020204" pitchFamily="34" charset="0"/>
                          <a:ea typeface="Aptos" panose="020B0004020202020204" pitchFamily="34" charset="0"/>
                          <a:cs typeface="Times New Roman" panose="02020603050405020304" pitchFamily="18" charset="0"/>
                        </a:rPr>
                        <a:t>to communicate hygiene practices with their peers or family? If yes, what are the results and challenges? If not, why?</a:t>
                      </a:r>
                      <a:endParaRPr lang="en-ID" sz="1600" b="0" i="0" u="none" strike="noStrike" dirty="0">
                        <a:solidFill>
                          <a:schemeClr val="tx1"/>
                        </a:solidFill>
                        <a:effectLst/>
                        <a:highlight>
                          <a:srgbClr val="CAEDFB"/>
                        </a:highlight>
                        <a:latin typeface="Arial" panose="020B0604020202020204" pitchFamily="34" charset="0"/>
                      </a:endParaRPr>
                    </a:p>
                  </a:txBody>
                  <a:tcPr marL="41961" marR="41961" marT="5828" marB="0" anchor="ctr">
                    <a:lnL w="12700" cap="flat" cmpd="sng" algn="ctr">
                      <a:solidFill>
                        <a:srgbClr val="60CAF3"/>
                      </a:solidFill>
                      <a:prstDash val="solid"/>
                      <a:round/>
                      <a:headEnd type="none" w="med" len="med"/>
                      <a:tailEnd type="none" w="med" len="med"/>
                    </a:lnL>
                    <a:lnR w="12700" cap="flat" cmpd="sng" algn="ctr">
                      <a:solidFill>
                        <a:srgbClr val="60CAF3"/>
                      </a:solidFill>
                      <a:prstDash val="solid"/>
                      <a:round/>
                      <a:headEnd type="none" w="med" len="med"/>
                      <a:tailEnd type="none" w="med" len="med"/>
                    </a:lnR>
                    <a:lnT w="19050" cap="flat" cmpd="sng" algn="ctr">
                      <a:solidFill>
                        <a:srgbClr val="60CAF3"/>
                      </a:solidFill>
                      <a:prstDash val="solid"/>
                      <a:round/>
                      <a:headEnd type="none" w="med" len="med"/>
                      <a:tailEnd type="none" w="med" len="med"/>
                    </a:lnT>
                    <a:lnB w="12700" cap="flat" cmpd="sng" algn="ctr">
                      <a:solidFill>
                        <a:srgbClr val="60CAF3"/>
                      </a:solidFill>
                      <a:prstDash val="solid"/>
                      <a:round/>
                      <a:headEnd type="none" w="med" len="med"/>
                      <a:tailEnd type="none" w="med" len="med"/>
                    </a:lnB>
                    <a:solidFill>
                      <a:srgbClr val="CAEDFB"/>
                    </a:solidFill>
                  </a:tcPr>
                </a:tc>
                <a:extLst>
                  <a:ext uri="{0D108BD9-81ED-4DB2-BD59-A6C34878D82A}">
                    <a16:rowId xmlns:a16="http://schemas.microsoft.com/office/drawing/2014/main" val="755141398"/>
                  </a:ext>
                </a:extLst>
              </a:tr>
              <a:tr h="3899076">
                <a:tc>
                  <a:txBody>
                    <a:bodyPr/>
                    <a:lstStyle/>
                    <a:p>
                      <a:pPr algn="ctr" fontAlgn="t">
                        <a:lnSpc>
                          <a:spcPct val="115000"/>
                        </a:lnSpc>
                        <a:spcBef>
                          <a:spcPts val="0"/>
                        </a:spcBef>
                        <a:spcAft>
                          <a:spcPts val="800"/>
                        </a:spcAft>
                      </a:pPr>
                      <a:r>
                        <a:rPr lang="en-ID" sz="1600" b="1" i="0" u="none" strike="noStrike"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t>Community engagement</a:t>
                      </a:r>
                      <a:endParaRPr lang="en-ID" sz="1600" b="0" i="0" u="none" strike="noStrike" dirty="0">
                        <a:solidFill>
                          <a:schemeClr val="tx1"/>
                        </a:solidFill>
                        <a:effectLst/>
                        <a:latin typeface="Arial" panose="020B0604020202020204" pitchFamily="34" charset="0"/>
                      </a:endParaRPr>
                    </a:p>
                  </a:txBody>
                  <a:tcPr marL="41961" marR="41961" marT="5828" marB="0" anchor="ctr">
                    <a:lnL w="12700" cap="flat" cmpd="sng" algn="ctr">
                      <a:solidFill>
                        <a:srgbClr val="60CAF3"/>
                      </a:solidFill>
                      <a:prstDash val="solid"/>
                      <a:round/>
                      <a:headEnd type="none" w="med" len="med"/>
                      <a:tailEnd type="none" w="med" len="med"/>
                    </a:lnL>
                    <a:lnR w="12700" cap="flat" cmpd="sng" algn="ctr">
                      <a:solidFill>
                        <a:srgbClr val="60CAF3"/>
                      </a:solidFill>
                      <a:prstDash val="solid"/>
                      <a:round/>
                      <a:headEnd type="none" w="med" len="med"/>
                      <a:tailEnd type="none" w="med" len="med"/>
                    </a:lnR>
                    <a:lnT w="12700" cap="flat" cmpd="sng" algn="ctr">
                      <a:solidFill>
                        <a:srgbClr val="60CAF3"/>
                      </a:solidFill>
                      <a:prstDash val="solid"/>
                      <a:round/>
                      <a:headEnd type="none" w="med" len="med"/>
                      <a:tailEnd type="none" w="med" len="med"/>
                    </a:lnT>
                    <a:lnB w="12700" cap="flat" cmpd="sng" algn="ctr">
                      <a:solidFill>
                        <a:srgbClr val="60CAF3"/>
                      </a:solidFill>
                      <a:prstDash val="solid"/>
                      <a:round/>
                      <a:headEnd type="none" w="med" len="med"/>
                      <a:tailEnd type="none" w="med" len="med"/>
                    </a:lnB>
                    <a:noFill/>
                  </a:tcPr>
                </a:tc>
                <a:tc>
                  <a:txBody>
                    <a:bodyPr/>
                    <a:lstStyle/>
                    <a:p>
                      <a:pPr algn="l" fontAlgn="t">
                        <a:lnSpc>
                          <a:spcPct val="115000"/>
                        </a:lnSpc>
                        <a:spcBef>
                          <a:spcPts val="0"/>
                        </a:spcBef>
                        <a:spcAft>
                          <a:spcPts val="800"/>
                        </a:spcAft>
                      </a:pPr>
                      <a:r>
                        <a:rPr lang="en-ID" sz="1600" b="0" i="0" u="none" strike="noStrike"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t>Do you assess the </a:t>
                      </a:r>
                      <a:r>
                        <a:rPr lang="en-ID" sz="1600" b="1" i="0" u="none" strike="noStrike"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t>practices, social norms and myths </a:t>
                      </a:r>
                      <a:r>
                        <a:rPr lang="en-ID" sz="1600" b="0" i="0" u="none" strike="noStrike"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t>concerning menstrual hygiene management and incontinence management, and adapt hygiene supplies and facilities? Do you involve any particular groups in this assessment? Who are they? How do you involve them? What are the results and challenges?</a:t>
                      </a:r>
                      <a:endParaRPr lang="en-ID" sz="1600" b="0" i="0" u="none" strike="noStrike" dirty="0">
                        <a:solidFill>
                          <a:schemeClr val="tx1"/>
                        </a:solidFill>
                        <a:effectLst/>
                        <a:latin typeface="Arial" panose="020B0604020202020204" pitchFamily="34" charset="0"/>
                      </a:endParaRPr>
                    </a:p>
                  </a:txBody>
                  <a:tcPr marL="41961" marR="41961" marT="5828" marB="0" anchor="ctr">
                    <a:lnL w="12700" cap="flat" cmpd="sng" algn="ctr">
                      <a:solidFill>
                        <a:srgbClr val="60CAF3"/>
                      </a:solidFill>
                      <a:prstDash val="solid"/>
                      <a:round/>
                      <a:headEnd type="none" w="med" len="med"/>
                      <a:tailEnd type="none" w="med" len="med"/>
                    </a:lnL>
                    <a:lnR w="12700" cap="flat" cmpd="sng" algn="ctr">
                      <a:solidFill>
                        <a:srgbClr val="60CAF3"/>
                      </a:solidFill>
                      <a:prstDash val="solid"/>
                      <a:round/>
                      <a:headEnd type="none" w="med" len="med"/>
                      <a:tailEnd type="none" w="med" len="med"/>
                    </a:lnR>
                    <a:lnT w="12700" cap="flat" cmpd="sng" algn="ctr">
                      <a:solidFill>
                        <a:srgbClr val="60CAF3"/>
                      </a:solidFill>
                      <a:prstDash val="solid"/>
                      <a:round/>
                      <a:headEnd type="none" w="med" len="med"/>
                      <a:tailEnd type="none" w="med" len="med"/>
                    </a:lnT>
                    <a:lnB w="12700" cap="flat" cmpd="sng" algn="ctr">
                      <a:solidFill>
                        <a:srgbClr val="60CAF3"/>
                      </a:solidFill>
                      <a:prstDash val="solid"/>
                      <a:round/>
                      <a:headEnd type="none" w="med" len="med"/>
                      <a:tailEnd type="none" w="med" len="med"/>
                    </a:lnB>
                    <a:noFill/>
                  </a:tcPr>
                </a:tc>
                <a:tc>
                  <a:txBody>
                    <a:bodyPr/>
                    <a:lstStyle/>
                    <a:p>
                      <a:pPr algn="l" fontAlgn="t">
                        <a:lnSpc>
                          <a:spcPct val="115000"/>
                        </a:lnSpc>
                        <a:spcBef>
                          <a:spcPts val="0"/>
                        </a:spcBef>
                        <a:spcAft>
                          <a:spcPts val="800"/>
                        </a:spcAft>
                      </a:pPr>
                      <a:r>
                        <a:rPr lang="en-ID" sz="1600" b="0" i="0" u="none" strike="noStrike"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t>How do you </a:t>
                      </a:r>
                      <a:r>
                        <a:rPr lang="en-ID" sz="1600" b="1" i="0" u="none" strike="noStrike"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t>work with affected populations, local authorities, and other actors to plan how will people collect or buy hygiene items </a:t>
                      </a:r>
                      <a:r>
                        <a:rPr lang="en-ID" sz="1600" b="0" i="0" u="none" strike="noStrike"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t>(such as providing information about the timing, location, content, and intended recipients of cash-based assistance and/or hygiene items?</a:t>
                      </a:r>
                      <a:endParaRPr lang="en-ID" sz="1600" b="0" i="0" u="none" strike="noStrike" dirty="0">
                        <a:solidFill>
                          <a:schemeClr val="tx1"/>
                        </a:solidFill>
                        <a:effectLst/>
                        <a:latin typeface="Arial" panose="020B0604020202020204" pitchFamily="34" charset="0"/>
                      </a:endParaRPr>
                    </a:p>
                    <a:p>
                      <a:pPr algn="l" fontAlgn="t">
                        <a:lnSpc>
                          <a:spcPct val="115000"/>
                        </a:lnSpc>
                        <a:spcBef>
                          <a:spcPts val="0"/>
                        </a:spcBef>
                        <a:spcAft>
                          <a:spcPts val="800"/>
                        </a:spcAft>
                      </a:pPr>
                      <a:endParaRPr lang="en-ID" sz="1600" b="0" i="0" u="none" strike="noStrike" dirty="0">
                        <a:solidFill>
                          <a:schemeClr val="tx1"/>
                        </a:solidFill>
                        <a:effectLst/>
                        <a:latin typeface="Arial" panose="020B0604020202020204" pitchFamily="34" charset="0"/>
                      </a:endParaRPr>
                    </a:p>
                  </a:txBody>
                  <a:tcPr marL="41961" marR="41961" marT="5828" marB="0" anchor="ctr">
                    <a:lnL w="12700" cap="flat" cmpd="sng" algn="ctr">
                      <a:solidFill>
                        <a:srgbClr val="60CAF3"/>
                      </a:solidFill>
                      <a:prstDash val="solid"/>
                      <a:round/>
                      <a:headEnd type="none" w="med" len="med"/>
                      <a:tailEnd type="none" w="med" len="med"/>
                    </a:lnL>
                    <a:lnR w="12700" cap="flat" cmpd="sng" algn="ctr">
                      <a:solidFill>
                        <a:srgbClr val="60CAF3"/>
                      </a:solidFill>
                      <a:prstDash val="solid"/>
                      <a:round/>
                      <a:headEnd type="none" w="med" len="med"/>
                      <a:tailEnd type="none" w="med" len="med"/>
                    </a:lnR>
                    <a:lnT w="12700" cap="flat" cmpd="sng" algn="ctr">
                      <a:solidFill>
                        <a:srgbClr val="60CAF3"/>
                      </a:solidFill>
                      <a:prstDash val="solid"/>
                      <a:round/>
                      <a:headEnd type="none" w="med" len="med"/>
                      <a:tailEnd type="none" w="med" len="med"/>
                    </a:lnT>
                    <a:lnB w="12700" cap="flat" cmpd="sng" algn="ctr">
                      <a:solidFill>
                        <a:srgbClr val="60CAF3"/>
                      </a:solidFill>
                      <a:prstDash val="solid"/>
                      <a:round/>
                      <a:headEnd type="none" w="med" len="med"/>
                      <a:tailEnd type="none" w="med" len="med"/>
                    </a:lnB>
                    <a:noFill/>
                  </a:tcPr>
                </a:tc>
                <a:tc>
                  <a:txBody>
                    <a:bodyPr/>
                    <a:lstStyle/>
                    <a:p>
                      <a:pPr algn="l" fontAlgn="t">
                        <a:lnSpc>
                          <a:spcPct val="115000"/>
                        </a:lnSpc>
                        <a:spcBef>
                          <a:spcPts val="0"/>
                        </a:spcBef>
                        <a:spcAft>
                          <a:spcPts val="800"/>
                        </a:spcAft>
                      </a:pPr>
                      <a:r>
                        <a:rPr lang="en-ID" sz="1600" b="0" i="0" u="none" strike="noStrike"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t>How do you coordinate with other sectors to provide </a:t>
                      </a:r>
                      <a:r>
                        <a:rPr lang="en-ID" sz="1600" b="1" i="0" u="none" strike="noStrike"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t>cash-based assistance </a:t>
                      </a:r>
                      <a:r>
                        <a:rPr lang="en-ID" sz="1600" b="0" i="0" u="none" strike="noStrike"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t>and/or hygiene items and decide on distribution mechanisms?</a:t>
                      </a:r>
                      <a:endParaRPr lang="en-ID" sz="1600" b="0" i="0" u="none" strike="noStrike" dirty="0">
                        <a:solidFill>
                          <a:schemeClr val="tx1"/>
                        </a:solidFill>
                        <a:effectLst/>
                        <a:latin typeface="Arial" panose="020B0604020202020204" pitchFamily="34" charset="0"/>
                      </a:endParaRPr>
                    </a:p>
                    <a:p>
                      <a:pPr algn="l" fontAlgn="t">
                        <a:lnSpc>
                          <a:spcPct val="115000"/>
                        </a:lnSpc>
                        <a:spcBef>
                          <a:spcPts val="0"/>
                        </a:spcBef>
                        <a:spcAft>
                          <a:spcPts val="800"/>
                        </a:spcAft>
                      </a:pPr>
                      <a:r>
                        <a:rPr lang="en-ID" sz="1600" b="0" i="0" u="none" strike="noStrike"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t>How do you </a:t>
                      </a:r>
                      <a:r>
                        <a:rPr lang="en-ID" sz="1600" b="1" i="0" u="none" strike="noStrike"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t>provide access </a:t>
                      </a:r>
                      <a:r>
                        <a:rPr lang="en-US" sz="1600" b="1" i="0" u="none" strike="noStrike"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t>to (distribute) </a:t>
                      </a:r>
                      <a:r>
                        <a:rPr lang="en-US" sz="1600" b="0" i="0" u="none" strike="noStrike"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t>appropriate menstrual hygiene management and incontinence materials, soap (for bathing, laundry, and handwashing),</a:t>
                      </a:r>
                      <a:r>
                        <a:rPr lang="en-ID" sz="1600" b="0" i="0" u="none" strike="noStrike"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t> and other hygiene items?</a:t>
                      </a:r>
                      <a:endParaRPr lang="en-ID" sz="1600" b="0" i="0" u="none" strike="noStrike" dirty="0">
                        <a:solidFill>
                          <a:schemeClr val="tx1"/>
                        </a:solidFill>
                        <a:effectLst/>
                        <a:latin typeface="Arial" panose="020B0604020202020204" pitchFamily="34" charset="0"/>
                      </a:endParaRPr>
                    </a:p>
                    <a:p>
                      <a:pPr algn="l" fontAlgn="t">
                        <a:lnSpc>
                          <a:spcPct val="115000"/>
                        </a:lnSpc>
                        <a:spcBef>
                          <a:spcPts val="0"/>
                        </a:spcBef>
                        <a:spcAft>
                          <a:spcPts val="800"/>
                        </a:spcAft>
                      </a:pPr>
                      <a:r>
                        <a:rPr lang="en-ID" sz="1600" b="0" i="0" u="none" strike="noStrike"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t>Do you provide </a:t>
                      </a:r>
                      <a:r>
                        <a:rPr lang="en-ID" sz="1600" b="1" i="0" u="none" strike="noStrike"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t>equal opportunity for paid voluntary works</a:t>
                      </a:r>
                      <a:r>
                        <a:rPr lang="en-ID" sz="1600" b="0" i="0" u="none" strike="noStrike"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t> to both women and men, including young people? If yes, what are their roles? If not, why?</a:t>
                      </a:r>
                    </a:p>
                  </a:txBody>
                  <a:tcPr marL="41961" marR="41961" marT="5828" marB="0" anchor="ctr">
                    <a:lnL w="12700" cap="flat" cmpd="sng" algn="ctr">
                      <a:solidFill>
                        <a:srgbClr val="60CAF3"/>
                      </a:solidFill>
                      <a:prstDash val="solid"/>
                      <a:round/>
                      <a:headEnd type="none" w="med" len="med"/>
                      <a:tailEnd type="none" w="med" len="med"/>
                    </a:lnL>
                    <a:lnR w="12700" cap="flat" cmpd="sng" algn="ctr">
                      <a:solidFill>
                        <a:srgbClr val="60CAF3"/>
                      </a:solidFill>
                      <a:prstDash val="solid"/>
                      <a:round/>
                      <a:headEnd type="none" w="med" len="med"/>
                      <a:tailEnd type="none" w="med" len="med"/>
                    </a:lnR>
                    <a:lnT w="12700" cap="flat" cmpd="sng" algn="ctr">
                      <a:solidFill>
                        <a:srgbClr val="60CAF3"/>
                      </a:solidFill>
                      <a:prstDash val="solid"/>
                      <a:round/>
                      <a:headEnd type="none" w="med" len="med"/>
                      <a:tailEnd type="none" w="med" len="med"/>
                    </a:lnT>
                    <a:lnB w="12700" cap="flat" cmpd="sng" algn="ctr">
                      <a:solidFill>
                        <a:srgbClr val="60CAF3"/>
                      </a:solidFill>
                      <a:prstDash val="solid"/>
                      <a:round/>
                      <a:headEnd type="none" w="med" len="med"/>
                      <a:tailEnd type="none" w="med" len="med"/>
                    </a:lnB>
                    <a:noFill/>
                  </a:tcPr>
                </a:tc>
                <a:tc>
                  <a:txBody>
                    <a:bodyPr/>
                    <a:lstStyle/>
                    <a:p>
                      <a:pPr algn="l" fontAlgn="t">
                        <a:lnSpc>
                          <a:spcPct val="115000"/>
                        </a:lnSpc>
                        <a:spcBef>
                          <a:spcPts val="0"/>
                        </a:spcBef>
                        <a:spcAft>
                          <a:spcPts val="800"/>
                        </a:spcAft>
                      </a:pPr>
                      <a:r>
                        <a:rPr lang="en-ID" sz="1600" b="0" i="0" u="none" strike="noStrike"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t>How do you </a:t>
                      </a:r>
                      <a:r>
                        <a:rPr lang="en-ID" sz="1600" b="1" i="0" u="none" strike="noStrike"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t>monitor access to and use of WASH facilities, and how do hygiene promotion activities affect behaviour and practice</a:t>
                      </a:r>
                      <a:r>
                        <a:rPr lang="en-ID" sz="1600" b="0" i="0" u="none" strike="noStrike"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t>? Who is involved in that monitoring? What are the results and challenges?</a:t>
                      </a:r>
                      <a:endParaRPr lang="en-ID" sz="1600" b="0" i="0" u="none" strike="noStrike" dirty="0">
                        <a:solidFill>
                          <a:schemeClr val="tx1"/>
                        </a:solidFill>
                        <a:effectLst/>
                        <a:latin typeface="Arial" panose="020B0604020202020204" pitchFamily="34" charset="0"/>
                      </a:endParaRPr>
                    </a:p>
                    <a:p>
                      <a:pPr algn="l" fontAlgn="t">
                        <a:lnSpc>
                          <a:spcPct val="115000"/>
                        </a:lnSpc>
                        <a:spcBef>
                          <a:spcPts val="0"/>
                        </a:spcBef>
                        <a:spcAft>
                          <a:spcPts val="800"/>
                        </a:spcAft>
                      </a:pPr>
                      <a:r>
                        <a:rPr lang="en-ID" sz="1600" b="0" i="0" u="none" strike="noStrike"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t> </a:t>
                      </a:r>
                      <a:endParaRPr lang="en-ID" sz="1600" b="0" i="0" u="none" strike="noStrike" dirty="0">
                        <a:solidFill>
                          <a:schemeClr val="tx1"/>
                        </a:solidFill>
                        <a:effectLst/>
                        <a:latin typeface="Arial" panose="020B0604020202020204" pitchFamily="34" charset="0"/>
                      </a:endParaRPr>
                    </a:p>
                  </a:txBody>
                  <a:tcPr marL="41961" marR="41961" marT="5828" marB="0" anchor="ctr">
                    <a:lnL w="12700" cap="flat" cmpd="sng" algn="ctr">
                      <a:solidFill>
                        <a:srgbClr val="60CAF3"/>
                      </a:solidFill>
                      <a:prstDash val="solid"/>
                      <a:round/>
                      <a:headEnd type="none" w="med" len="med"/>
                      <a:tailEnd type="none" w="med" len="med"/>
                    </a:lnL>
                    <a:lnR w="12700" cap="flat" cmpd="sng" algn="ctr">
                      <a:solidFill>
                        <a:srgbClr val="60CAF3"/>
                      </a:solidFill>
                      <a:prstDash val="solid"/>
                      <a:round/>
                      <a:headEnd type="none" w="med" len="med"/>
                      <a:tailEnd type="none" w="med" len="med"/>
                    </a:lnR>
                    <a:lnT w="12700" cap="flat" cmpd="sng" algn="ctr">
                      <a:solidFill>
                        <a:srgbClr val="60CAF3"/>
                      </a:solidFill>
                      <a:prstDash val="solid"/>
                      <a:round/>
                      <a:headEnd type="none" w="med" len="med"/>
                      <a:tailEnd type="none" w="med" len="med"/>
                    </a:lnT>
                    <a:lnB w="12700" cap="flat" cmpd="sng" algn="ctr">
                      <a:solidFill>
                        <a:srgbClr val="60CAF3"/>
                      </a:solidFill>
                      <a:prstDash val="solid"/>
                      <a:round/>
                      <a:headEnd type="none" w="med" len="med"/>
                      <a:tailEnd type="none" w="med" len="med"/>
                    </a:lnB>
                    <a:noFill/>
                  </a:tcPr>
                </a:tc>
                <a:extLst>
                  <a:ext uri="{0D108BD9-81ED-4DB2-BD59-A6C34878D82A}">
                    <a16:rowId xmlns:a16="http://schemas.microsoft.com/office/drawing/2014/main" val="435502842"/>
                  </a:ext>
                </a:extLst>
              </a:tr>
              <a:tr h="1266032">
                <a:tc>
                  <a:txBody>
                    <a:bodyPr/>
                    <a:lstStyle/>
                    <a:p>
                      <a:pPr algn="ctr" fontAlgn="t">
                        <a:lnSpc>
                          <a:spcPct val="115000"/>
                        </a:lnSpc>
                        <a:spcBef>
                          <a:spcPts val="0"/>
                        </a:spcBef>
                        <a:spcAft>
                          <a:spcPts val="800"/>
                        </a:spcAft>
                      </a:pPr>
                      <a:r>
                        <a:rPr lang="en-ID" sz="1600" b="1" i="0" u="none" strike="noStrike" kern="100" dirty="0">
                          <a:solidFill>
                            <a:schemeClr val="tx1"/>
                          </a:solidFill>
                          <a:effectLst/>
                          <a:highlight>
                            <a:srgbClr val="CAEDFB"/>
                          </a:highlight>
                          <a:latin typeface="Arial" panose="020B0604020202020204" pitchFamily="34" charset="0"/>
                          <a:ea typeface="Aptos" panose="020B0004020202020204" pitchFamily="34" charset="0"/>
                          <a:cs typeface="Times New Roman" panose="02020603050405020304" pitchFamily="18" charset="0"/>
                        </a:rPr>
                        <a:t>Feedback mechanism</a:t>
                      </a:r>
                      <a:endParaRPr lang="en-ID" sz="1600" b="0" i="0" u="none" strike="noStrike" dirty="0">
                        <a:solidFill>
                          <a:schemeClr val="tx1"/>
                        </a:solidFill>
                        <a:effectLst/>
                        <a:highlight>
                          <a:srgbClr val="CAEDFB"/>
                        </a:highlight>
                        <a:latin typeface="Arial" panose="020B0604020202020204" pitchFamily="34" charset="0"/>
                      </a:endParaRPr>
                    </a:p>
                  </a:txBody>
                  <a:tcPr marL="41961" marR="41961" marT="5828" marB="0" anchor="ctr">
                    <a:lnL w="12700" cap="flat" cmpd="sng" algn="ctr">
                      <a:solidFill>
                        <a:srgbClr val="60CAF3"/>
                      </a:solidFill>
                      <a:prstDash val="solid"/>
                      <a:round/>
                      <a:headEnd type="none" w="med" len="med"/>
                      <a:tailEnd type="none" w="med" len="med"/>
                    </a:lnL>
                    <a:lnR w="12700" cap="flat" cmpd="sng" algn="ctr">
                      <a:solidFill>
                        <a:srgbClr val="60CAF3"/>
                      </a:solidFill>
                      <a:prstDash val="solid"/>
                      <a:round/>
                      <a:headEnd type="none" w="med" len="med"/>
                      <a:tailEnd type="none" w="med" len="med"/>
                    </a:lnR>
                    <a:lnT w="12700" cap="flat" cmpd="sng" algn="ctr">
                      <a:solidFill>
                        <a:srgbClr val="60CAF3"/>
                      </a:solidFill>
                      <a:prstDash val="solid"/>
                      <a:round/>
                      <a:headEnd type="none" w="med" len="med"/>
                      <a:tailEnd type="none" w="med" len="med"/>
                    </a:lnT>
                    <a:lnB w="12700" cap="flat" cmpd="sng" algn="ctr">
                      <a:solidFill>
                        <a:srgbClr val="60CAF3"/>
                      </a:solidFill>
                      <a:prstDash val="solid"/>
                      <a:round/>
                      <a:headEnd type="none" w="med" len="med"/>
                      <a:tailEnd type="none" w="med" len="med"/>
                    </a:lnB>
                    <a:solidFill>
                      <a:srgbClr val="CAEDFB"/>
                    </a:solidFill>
                  </a:tcPr>
                </a:tc>
                <a:tc>
                  <a:txBody>
                    <a:bodyPr/>
                    <a:lstStyle/>
                    <a:p>
                      <a:pPr algn="l" fontAlgn="t">
                        <a:lnSpc>
                          <a:spcPct val="115000"/>
                        </a:lnSpc>
                        <a:spcBef>
                          <a:spcPts val="0"/>
                        </a:spcBef>
                        <a:spcAft>
                          <a:spcPts val="800"/>
                        </a:spcAft>
                      </a:pPr>
                      <a:r>
                        <a:rPr lang="en-ID" sz="1600" b="0" i="0" u="none" strike="noStrike" kern="100" dirty="0">
                          <a:solidFill>
                            <a:schemeClr val="tx1"/>
                          </a:solidFill>
                          <a:effectLst/>
                          <a:highlight>
                            <a:srgbClr val="CAEDFB"/>
                          </a:highlight>
                          <a:latin typeface="Arial" panose="020B0604020202020204" pitchFamily="34" charset="0"/>
                          <a:ea typeface="Aptos" panose="020B0004020202020204" pitchFamily="34" charset="0"/>
                          <a:cs typeface="Times New Roman" panose="02020603050405020304" pitchFamily="18" charset="0"/>
                        </a:rPr>
                        <a:t>How do you identify </a:t>
                      </a:r>
                      <a:r>
                        <a:rPr lang="en-ID" sz="1600" b="1" i="0" u="none" strike="noStrike" kern="100" dirty="0">
                          <a:solidFill>
                            <a:schemeClr val="tx1"/>
                          </a:solidFill>
                          <a:effectLst/>
                          <a:highlight>
                            <a:srgbClr val="CAEDFB"/>
                          </a:highlight>
                          <a:latin typeface="Arial" panose="020B0604020202020204" pitchFamily="34" charset="0"/>
                          <a:ea typeface="Aptos" panose="020B0004020202020204" pitchFamily="34" charset="0"/>
                          <a:cs typeface="Times New Roman" panose="02020603050405020304" pitchFamily="18" charset="0"/>
                        </a:rPr>
                        <a:t>factors that can motivate positive behaviours and preventive action?</a:t>
                      </a:r>
                      <a:endParaRPr lang="en-ID" sz="1600" b="1" i="0" u="none" strike="noStrike" dirty="0">
                        <a:solidFill>
                          <a:schemeClr val="tx1"/>
                        </a:solidFill>
                        <a:effectLst/>
                        <a:highlight>
                          <a:srgbClr val="CAEDFB"/>
                        </a:highlight>
                        <a:latin typeface="Arial" panose="020B0604020202020204" pitchFamily="34" charset="0"/>
                      </a:endParaRPr>
                    </a:p>
                  </a:txBody>
                  <a:tcPr marL="41961" marR="41961" marT="5828" marB="0" anchor="ctr">
                    <a:lnL w="12700" cap="flat" cmpd="sng" algn="ctr">
                      <a:solidFill>
                        <a:srgbClr val="60CAF3"/>
                      </a:solidFill>
                      <a:prstDash val="solid"/>
                      <a:round/>
                      <a:headEnd type="none" w="med" len="med"/>
                      <a:tailEnd type="none" w="med" len="med"/>
                    </a:lnL>
                    <a:lnR w="12700" cap="flat" cmpd="sng" algn="ctr">
                      <a:solidFill>
                        <a:srgbClr val="60CAF3"/>
                      </a:solidFill>
                      <a:prstDash val="solid"/>
                      <a:round/>
                      <a:headEnd type="none" w="med" len="med"/>
                      <a:tailEnd type="none" w="med" len="med"/>
                    </a:lnR>
                    <a:lnT w="12700" cap="flat" cmpd="sng" algn="ctr">
                      <a:solidFill>
                        <a:srgbClr val="60CAF3"/>
                      </a:solidFill>
                      <a:prstDash val="solid"/>
                      <a:round/>
                      <a:headEnd type="none" w="med" len="med"/>
                      <a:tailEnd type="none" w="med" len="med"/>
                    </a:lnT>
                    <a:lnB w="12700" cap="flat" cmpd="sng" algn="ctr">
                      <a:solidFill>
                        <a:srgbClr val="60CAF3"/>
                      </a:solidFill>
                      <a:prstDash val="solid"/>
                      <a:round/>
                      <a:headEnd type="none" w="med" len="med"/>
                      <a:tailEnd type="none" w="med" len="med"/>
                    </a:lnB>
                    <a:solidFill>
                      <a:srgbClr val="CAEDFB"/>
                    </a:solidFill>
                  </a:tcPr>
                </a:tc>
                <a:tc>
                  <a:txBody>
                    <a:bodyPr/>
                    <a:lstStyle/>
                    <a:p>
                      <a:pPr algn="l" fontAlgn="t">
                        <a:lnSpc>
                          <a:spcPct val="115000"/>
                        </a:lnSpc>
                        <a:spcBef>
                          <a:spcPts val="0"/>
                        </a:spcBef>
                        <a:spcAft>
                          <a:spcPts val="800"/>
                        </a:spcAft>
                      </a:pPr>
                      <a:r>
                        <a:rPr lang="en-ID" sz="1600" b="0" i="0" u="none" strike="noStrike" kern="100" dirty="0">
                          <a:solidFill>
                            <a:schemeClr val="tx1"/>
                          </a:solidFill>
                          <a:effectLst/>
                          <a:highlight>
                            <a:srgbClr val="CAEDFB"/>
                          </a:highlight>
                          <a:latin typeface="Arial" panose="020B0604020202020204" pitchFamily="34" charset="0"/>
                          <a:ea typeface="Aptos" panose="020B0004020202020204" pitchFamily="34" charset="0"/>
                          <a:cs typeface="Times New Roman" panose="02020603050405020304" pitchFamily="18" charset="0"/>
                        </a:rPr>
                        <a:t> How the </a:t>
                      </a:r>
                      <a:r>
                        <a:rPr lang="en-ID" sz="1600" b="1" i="0" u="none" strike="noStrike" kern="100" dirty="0">
                          <a:solidFill>
                            <a:schemeClr val="tx1"/>
                          </a:solidFill>
                          <a:effectLst/>
                          <a:highlight>
                            <a:srgbClr val="CAEDFB"/>
                          </a:highlight>
                          <a:latin typeface="Arial" panose="020B0604020202020204" pitchFamily="34" charset="0"/>
                          <a:ea typeface="Aptos" panose="020B0004020202020204" pitchFamily="34" charset="0"/>
                          <a:cs typeface="Times New Roman" panose="02020603050405020304" pitchFamily="18" charset="0"/>
                        </a:rPr>
                        <a:t>feedback mechanisms </a:t>
                      </a:r>
                      <a:r>
                        <a:rPr lang="en-ID" sz="1600" b="0" i="0" u="none" strike="noStrike" kern="100" dirty="0">
                          <a:solidFill>
                            <a:schemeClr val="tx1"/>
                          </a:solidFill>
                          <a:effectLst/>
                          <a:highlight>
                            <a:srgbClr val="CAEDFB"/>
                          </a:highlight>
                          <a:latin typeface="Arial" panose="020B0604020202020204" pitchFamily="34" charset="0"/>
                          <a:ea typeface="Aptos" panose="020B0004020202020204" pitchFamily="34" charset="0"/>
                          <a:cs typeface="Times New Roman" panose="02020603050405020304" pitchFamily="18" charset="0"/>
                        </a:rPr>
                        <a:t>are being designed?</a:t>
                      </a:r>
                      <a:endParaRPr lang="en-ID" sz="1600" b="0" i="0" u="none" strike="noStrike" dirty="0">
                        <a:solidFill>
                          <a:schemeClr val="tx1"/>
                        </a:solidFill>
                        <a:effectLst/>
                        <a:highlight>
                          <a:srgbClr val="CAEDFB"/>
                        </a:highlight>
                        <a:latin typeface="Arial" panose="020B0604020202020204" pitchFamily="34" charset="0"/>
                      </a:endParaRPr>
                    </a:p>
                  </a:txBody>
                  <a:tcPr marL="41961" marR="41961" marT="5828" marB="0" anchor="ctr">
                    <a:lnL w="12700" cap="flat" cmpd="sng" algn="ctr">
                      <a:solidFill>
                        <a:srgbClr val="60CAF3"/>
                      </a:solidFill>
                      <a:prstDash val="solid"/>
                      <a:round/>
                      <a:headEnd type="none" w="med" len="med"/>
                      <a:tailEnd type="none" w="med" len="med"/>
                    </a:lnL>
                    <a:lnR w="12700" cap="flat" cmpd="sng" algn="ctr">
                      <a:solidFill>
                        <a:srgbClr val="60CAF3"/>
                      </a:solidFill>
                      <a:prstDash val="solid"/>
                      <a:round/>
                      <a:headEnd type="none" w="med" len="med"/>
                      <a:tailEnd type="none" w="med" len="med"/>
                    </a:lnR>
                    <a:lnT w="12700" cap="flat" cmpd="sng" algn="ctr">
                      <a:solidFill>
                        <a:srgbClr val="60CAF3"/>
                      </a:solidFill>
                      <a:prstDash val="solid"/>
                      <a:round/>
                      <a:headEnd type="none" w="med" len="med"/>
                      <a:tailEnd type="none" w="med" len="med"/>
                    </a:lnT>
                    <a:lnB w="12700" cap="flat" cmpd="sng" algn="ctr">
                      <a:solidFill>
                        <a:srgbClr val="60CAF3"/>
                      </a:solidFill>
                      <a:prstDash val="solid"/>
                      <a:round/>
                      <a:headEnd type="none" w="med" len="med"/>
                      <a:tailEnd type="none" w="med" len="med"/>
                    </a:lnB>
                    <a:solidFill>
                      <a:srgbClr val="CAEDFB"/>
                    </a:solidFill>
                  </a:tcPr>
                </a:tc>
                <a:tc>
                  <a:txBody>
                    <a:bodyPr/>
                    <a:lstStyle/>
                    <a:p>
                      <a:pPr algn="l" fontAlgn="t">
                        <a:lnSpc>
                          <a:spcPct val="115000"/>
                        </a:lnSpc>
                        <a:spcBef>
                          <a:spcPts val="0"/>
                        </a:spcBef>
                        <a:spcAft>
                          <a:spcPts val="800"/>
                        </a:spcAft>
                      </a:pPr>
                      <a:r>
                        <a:rPr lang="en-ID" sz="1600" b="0" i="0" u="none" strike="noStrike" kern="100" dirty="0">
                          <a:solidFill>
                            <a:schemeClr val="tx1"/>
                          </a:solidFill>
                          <a:effectLst/>
                          <a:highlight>
                            <a:srgbClr val="CAEDFB"/>
                          </a:highlight>
                          <a:latin typeface="Arial" panose="020B0604020202020204" pitchFamily="34" charset="0"/>
                          <a:ea typeface="Aptos" panose="020B0004020202020204" pitchFamily="34" charset="0"/>
                          <a:cs typeface="Times New Roman" panose="02020603050405020304" pitchFamily="18" charset="0"/>
                        </a:rPr>
                        <a:t>How do you </a:t>
                      </a:r>
                      <a:r>
                        <a:rPr lang="en-ID" sz="1600" b="1" i="0" u="none" strike="noStrike" kern="100" dirty="0">
                          <a:solidFill>
                            <a:schemeClr val="tx1"/>
                          </a:solidFill>
                          <a:effectLst/>
                          <a:highlight>
                            <a:srgbClr val="CAEDFB"/>
                          </a:highlight>
                          <a:latin typeface="Arial" panose="020B0604020202020204" pitchFamily="34" charset="0"/>
                          <a:ea typeface="Aptos" panose="020B0004020202020204" pitchFamily="34" charset="0"/>
                          <a:cs typeface="Times New Roman" panose="02020603050405020304" pitchFamily="18" charset="0"/>
                        </a:rPr>
                        <a:t>seek feedback </a:t>
                      </a:r>
                      <a:r>
                        <a:rPr lang="en-ID" sz="1600" b="0" i="0" u="none" strike="noStrike" kern="100" dirty="0">
                          <a:solidFill>
                            <a:schemeClr val="tx1"/>
                          </a:solidFill>
                          <a:effectLst/>
                          <a:highlight>
                            <a:srgbClr val="CAEDFB"/>
                          </a:highlight>
                          <a:latin typeface="Arial" panose="020B0604020202020204" pitchFamily="34" charset="0"/>
                          <a:ea typeface="Aptos" panose="020B0004020202020204" pitchFamily="34" charset="0"/>
                          <a:cs typeface="Times New Roman" panose="02020603050405020304" pitchFamily="18" charset="0"/>
                        </a:rPr>
                        <a:t>from affected people on the appropriateness of the hygiene items chosen and their satisfaction with the mechanism for accessing them?</a:t>
                      </a:r>
                      <a:endParaRPr lang="en-ID" sz="1600" b="0" i="0" u="none" strike="noStrike" dirty="0">
                        <a:solidFill>
                          <a:schemeClr val="tx1"/>
                        </a:solidFill>
                        <a:effectLst/>
                        <a:highlight>
                          <a:srgbClr val="CAEDFB"/>
                        </a:highlight>
                        <a:latin typeface="Arial" panose="020B0604020202020204" pitchFamily="34" charset="0"/>
                      </a:endParaRPr>
                    </a:p>
                  </a:txBody>
                  <a:tcPr marL="41961" marR="41961" marT="5828" marB="0" anchor="ctr">
                    <a:lnL w="12700" cap="flat" cmpd="sng" algn="ctr">
                      <a:solidFill>
                        <a:srgbClr val="60CAF3"/>
                      </a:solidFill>
                      <a:prstDash val="solid"/>
                      <a:round/>
                      <a:headEnd type="none" w="med" len="med"/>
                      <a:tailEnd type="none" w="med" len="med"/>
                    </a:lnL>
                    <a:lnR w="12700" cap="flat" cmpd="sng" algn="ctr">
                      <a:solidFill>
                        <a:srgbClr val="60CAF3"/>
                      </a:solidFill>
                      <a:prstDash val="solid"/>
                      <a:round/>
                      <a:headEnd type="none" w="med" len="med"/>
                      <a:tailEnd type="none" w="med" len="med"/>
                    </a:lnR>
                    <a:lnT w="12700" cap="flat" cmpd="sng" algn="ctr">
                      <a:solidFill>
                        <a:srgbClr val="60CAF3"/>
                      </a:solidFill>
                      <a:prstDash val="solid"/>
                      <a:round/>
                      <a:headEnd type="none" w="med" len="med"/>
                      <a:tailEnd type="none" w="med" len="med"/>
                    </a:lnT>
                    <a:lnB w="12700" cap="flat" cmpd="sng" algn="ctr">
                      <a:solidFill>
                        <a:srgbClr val="60CAF3"/>
                      </a:solidFill>
                      <a:prstDash val="solid"/>
                      <a:round/>
                      <a:headEnd type="none" w="med" len="med"/>
                      <a:tailEnd type="none" w="med" len="med"/>
                    </a:lnB>
                    <a:solidFill>
                      <a:srgbClr val="CAEDFB"/>
                    </a:solidFill>
                  </a:tcPr>
                </a:tc>
                <a:tc>
                  <a:txBody>
                    <a:bodyPr/>
                    <a:lstStyle/>
                    <a:p>
                      <a:pPr algn="l" fontAlgn="t">
                        <a:lnSpc>
                          <a:spcPct val="115000"/>
                        </a:lnSpc>
                        <a:spcBef>
                          <a:spcPts val="0"/>
                        </a:spcBef>
                        <a:spcAft>
                          <a:spcPts val="800"/>
                        </a:spcAft>
                      </a:pPr>
                      <a:r>
                        <a:rPr lang="en-US" sz="1600" b="0" i="0" u="none" strike="noStrike" dirty="0">
                          <a:solidFill>
                            <a:schemeClr val="tx1"/>
                          </a:solidFill>
                          <a:effectLst/>
                          <a:highlight>
                            <a:srgbClr val="CAEDFB"/>
                          </a:highlight>
                          <a:latin typeface="Arial" panose="020B0604020202020204" pitchFamily="34" charset="0"/>
                        </a:rPr>
                        <a:t>How do you </a:t>
                      </a:r>
                      <a:r>
                        <a:rPr lang="en-US" sz="1600" b="1" i="0" u="none" strike="noStrike" dirty="0">
                          <a:solidFill>
                            <a:schemeClr val="tx1"/>
                          </a:solidFill>
                          <a:effectLst/>
                          <a:highlight>
                            <a:srgbClr val="CAEDFB"/>
                          </a:highlight>
                          <a:latin typeface="Arial" panose="020B0604020202020204" pitchFamily="34" charset="0"/>
                        </a:rPr>
                        <a:t>monitor the feedback</a:t>
                      </a:r>
                      <a:r>
                        <a:rPr lang="en-US" sz="1600" b="0" i="0" u="none" strike="noStrike" dirty="0">
                          <a:solidFill>
                            <a:schemeClr val="tx1"/>
                          </a:solidFill>
                          <a:effectLst/>
                          <a:highlight>
                            <a:srgbClr val="CAEDFB"/>
                          </a:highlight>
                          <a:latin typeface="Arial" panose="020B0604020202020204" pitchFamily="34" charset="0"/>
                        </a:rPr>
                        <a:t>? </a:t>
                      </a:r>
                      <a:endParaRPr lang="en-ID" sz="1600" b="0" i="0" u="none" strike="noStrike" dirty="0">
                        <a:solidFill>
                          <a:schemeClr val="tx1"/>
                        </a:solidFill>
                        <a:effectLst/>
                        <a:highlight>
                          <a:srgbClr val="CAEDFB"/>
                        </a:highlight>
                        <a:latin typeface="Arial" panose="020B0604020202020204" pitchFamily="34" charset="0"/>
                      </a:endParaRPr>
                    </a:p>
                  </a:txBody>
                  <a:tcPr marL="41961" marR="41961" marT="5828" marB="0" anchor="ctr">
                    <a:lnL w="12700" cap="flat" cmpd="sng" algn="ctr">
                      <a:solidFill>
                        <a:srgbClr val="60CAF3"/>
                      </a:solidFill>
                      <a:prstDash val="solid"/>
                      <a:round/>
                      <a:headEnd type="none" w="med" len="med"/>
                      <a:tailEnd type="none" w="med" len="med"/>
                    </a:lnL>
                    <a:lnR w="12700" cap="flat" cmpd="sng" algn="ctr">
                      <a:solidFill>
                        <a:srgbClr val="60CAF3"/>
                      </a:solidFill>
                      <a:prstDash val="solid"/>
                      <a:round/>
                      <a:headEnd type="none" w="med" len="med"/>
                      <a:tailEnd type="none" w="med" len="med"/>
                    </a:lnR>
                    <a:lnT w="12700" cap="flat" cmpd="sng" algn="ctr">
                      <a:solidFill>
                        <a:srgbClr val="60CAF3"/>
                      </a:solidFill>
                      <a:prstDash val="solid"/>
                      <a:round/>
                      <a:headEnd type="none" w="med" len="med"/>
                      <a:tailEnd type="none" w="med" len="med"/>
                    </a:lnT>
                    <a:lnB w="12700" cap="flat" cmpd="sng" algn="ctr">
                      <a:solidFill>
                        <a:srgbClr val="60CAF3"/>
                      </a:solidFill>
                      <a:prstDash val="solid"/>
                      <a:round/>
                      <a:headEnd type="none" w="med" len="med"/>
                      <a:tailEnd type="none" w="med" len="med"/>
                    </a:lnB>
                    <a:solidFill>
                      <a:srgbClr val="CAEDFB"/>
                    </a:solidFill>
                  </a:tcPr>
                </a:tc>
                <a:extLst>
                  <a:ext uri="{0D108BD9-81ED-4DB2-BD59-A6C34878D82A}">
                    <a16:rowId xmlns:a16="http://schemas.microsoft.com/office/drawing/2014/main" val="231109855"/>
                  </a:ext>
                </a:extLst>
              </a:tr>
            </a:tbl>
          </a:graphicData>
        </a:graphic>
      </p:graphicFrame>
      <p:sp>
        <p:nvSpPr>
          <p:cNvPr id="6" name="TextBox 5">
            <a:extLst>
              <a:ext uri="{FF2B5EF4-FFF2-40B4-BE49-F238E27FC236}">
                <a16:creationId xmlns:a16="http://schemas.microsoft.com/office/drawing/2014/main" id="{5BA74719-833B-CE65-8FFE-8B6E2EDD45AA}"/>
              </a:ext>
            </a:extLst>
          </p:cNvPr>
          <p:cNvSpPr txBox="1"/>
          <p:nvPr/>
        </p:nvSpPr>
        <p:spPr>
          <a:xfrm>
            <a:off x="1028307" y="328425"/>
            <a:ext cx="15985698" cy="507831"/>
          </a:xfrm>
          <a:prstGeom prst="rect">
            <a:avLst/>
          </a:prstGeom>
          <a:noFill/>
        </p:spPr>
        <p:txBody>
          <a:bodyPr wrap="square">
            <a:spAutoFit/>
          </a:bodyPr>
          <a:lstStyle/>
          <a:p>
            <a:pPr algn="ctr"/>
            <a:r>
              <a:rPr lang="en-ID" sz="2700" b="1" dirty="0">
                <a:solidFill>
                  <a:srgbClr val="0070C0"/>
                </a:solidFill>
                <a:latin typeface="Poppins" panose="00000500000000000000" pitchFamily="2" charset="0"/>
                <a:ea typeface="Aptos" panose="020B0004020202020204" pitchFamily="34" charset="0"/>
                <a:cs typeface="Poppins" panose="00000500000000000000" pitchFamily="2" charset="0"/>
              </a:rPr>
              <a:t>Review Matrix </a:t>
            </a:r>
            <a:r>
              <a:rPr lang="en-ID" sz="2700" b="1" dirty="0">
                <a:latin typeface="Poppins" panose="00000500000000000000" pitchFamily="2" charset="0"/>
                <a:ea typeface="Aptos" panose="020B0004020202020204" pitchFamily="34" charset="0"/>
                <a:cs typeface="Poppins" panose="00000500000000000000" pitchFamily="2" charset="0"/>
              </a:rPr>
              <a:t>of CEA and Project Cycle Management in Hygiene Promotion Standards</a:t>
            </a:r>
            <a:endParaRPr lang="en-ID" sz="2700" b="1" dirty="0">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41619036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2">
            <a:extLst>
              <a:ext uri="{FF2B5EF4-FFF2-40B4-BE49-F238E27FC236}">
                <a16:creationId xmlns:a16="http://schemas.microsoft.com/office/drawing/2014/main" id="{CE677AB8-A530-4D5A-B8B9-03D40BAC1C76}"/>
              </a:ext>
            </a:extLst>
          </p:cNvPr>
          <p:cNvSpPr/>
          <p:nvPr/>
        </p:nvSpPr>
        <p:spPr>
          <a:xfrm>
            <a:off x="16565" y="5259457"/>
            <a:ext cx="18288000" cy="5029200"/>
          </a:xfrm>
          <a:custGeom>
            <a:avLst/>
            <a:gdLst/>
            <a:ahLst/>
            <a:cxnLst/>
            <a:rect l="l" t="t" r="r" b="b"/>
            <a:pathLst>
              <a:path w="18288000" h="5029200">
                <a:moveTo>
                  <a:pt x="0" y="0"/>
                </a:moveTo>
                <a:lnTo>
                  <a:pt x="18288000" y="0"/>
                </a:lnTo>
                <a:lnTo>
                  <a:pt x="18288000" y="5029200"/>
                </a:lnTo>
                <a:lnTo>
                  <a:pt x="0" y="5029200"/>
                </a:lnTo>
                <a:lnTo>
                  <a:pt x="0" y="0"/>
                </a:lnTo>
                <a:close/>
              </a:path>
            </a:pathLst>
          </a:custGeom>
          <a:blipFill>
            <a:blip r:embed="rId2">
              <a:alphaModFix amt="6999"/>
              <a:extLst>
                <a:ext uri="{96DAC541-7B7A-43D3-8B79-37D633B846F1}">
                  <asvg:svgBlip xmlns:asvg="http://schemas.microsoft.com/office/drawing/2016/SVG/main" r:embed="rId3"/>
                </a:ext>
              </a:extLst>
            </a:blip>
            <a:stretch>
              <a:fillRect/>
            </a:stretch>
          </a:blipFill>
        </p:spPr>
        <p:txBody>
          <a:bodyPr/>
          <a:lstStyle/>
          <a:p>
            <a:endParaRPr lang="en-ID"/>
          </a:p>
        </p:txBody>
      </p:sp>
      <p:graphicFrame>
        <p:nvGraphicFramePr>
          <p:cNvPr id="4" name="Content Placeholder 3">
            <a:extLst>
              <a:ext uri="{FF2B5EF4-FFF2-40B4-BE49-F238E27FC236}">
                <a16:creationId xmlns:a16="http://schemas.microsoft.com/office/drawing/2014/main" id="{1BA89C5B-B374-BFE6-820B-B807A5E82D91}"/>
              </a:ext>
            </a:extLst>
          </p:cNvPr>
          <p:cNvGraphicFramePr>
            <a:graphicFrameLocks noGrp="1"/>
          </p:cNvGraphicFramePr>
          <p:nvPr>
            <p:ph idx="1"/>
            <p:extLst>
              <p:ext uri="{D42A27DB-BD31-4B8C-83A1-F6EECF244321}">
                <p14:modId xmlns:p14="http://schemas.microsoft.com/office/powerpoint/2010/main" val="2189561415"/>
              </p:ext>
            </p:extLst>
          </p:nvPr>
        </p:nvGraphicFramePr>
        <p:xfrm>
          <a:off x="493777" y="1040965"/>
          <a:ext cx="17249939" cy="8942712"/>
        </p:xfrm>
        <a:graphic>
          <a:graphicData uri="http://schemas.openxmlformats.org/drawingml/2006/table">
            <a:tbl>
              <a:tblPr firstRow="1" firstCol="1" bandRow="1"/>
              <a:tblGrid>
                <a:gridCol w="1393545">
                  <a:extLst>
                    <a:ext uri="{9D8B030D-6E8A-4147-A177-3AD203B41FA5}">
                      <a16:colId xmlns:a16="http://schemas.microsoft.com/office/drawing/2014/main" val="73635960"/>
                    </a:ext>
                  </a:extLst>
                </a:gridCol>
                <a:gridCol w="3538545">
                  <a:extLst>
                    <a:ext uri="{9D8B030D-6E8A-4147-A177-3AD203B41FA5}">
                      <a16:colId xmlns:a16="http://schemas.microsoft.com/office/drawing/2014/main" val="4103298262"/>
                    </a:ext>
                  </a:extLst>
                </a:gridCol>
                <a:gridCol w="3593775">
                  <a:extLst>
                    <a:ext uri="{9D8B030D-6E8A-4147-A177-3AD203B41FA5}">
                      <a16:colId xmlns:a16="http://schemas.microsoft.com/office/drawing/2014/main" val="200308710"/>
                    </a:ext>
                  </a:extLst>
                </a:gridCol>
                <a:gridCol w="4323284">
                  <a:extLst>
                    <a:ext uri="{9D8B030D-6E8A-4147-A177-3AD203B41FA5}">
                      <a16:colId xmlns:a16="http://schemas.microsoft.com/office/drawing/2014/main" val="2813901469"/>
                    </a:ext>
                  </a:extLst>
                </a:gridCol>
                <a:gridCol w="4400790">
                  <a:extLst>
                    <a:ext uri="{9D8B030D-6E8A-4147-A177-3AD203B41FA5}">
                      <a16:colId xmlns:a16="http://schemas.microsoft.com/office/drawing/2014/main" val="703946976"/>
                    </a:ext>
                  </a:extLst>
                </a:gridCol>
              </a:tblGrid>
              <a:tr h="710297">
                <a:tc>
                  <a:txBody>
                    <a:bodyPr/>
                    <a:lstStyle/>
                    <a:p>
                      <a:pPr algn="l" fontAlgn="t">
                        <a:lnSpc>
                          <a:spcPct val="115000"/>
                        </a:lnSpc>
                        <a:spcBef>
                          <a:spcPts val="0"/>
                        </a:spcBef>
                        <a:spcAft>
                          <a:spcPts val="800"/>
                        </a:spcAft>
                      </a:pPr>
                      <a:r>
                        <a:rPr lang="en-ID" sz="1600" b="1" i="0" u="none" strike="noStrike"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t>             Cycle    </a:t>
                      </a:r>
                    </a:p>
                    <a:p>
                      <a:pPr algn="l" fontAlgn="t">
                        <a:lnSpc>
                          <a:spcPct val="115000"/>
                        </a:lnSpc>
                        <a:spcBef>
                          <a:spcPts val="0"/>
                        </a:spcBef>
                        <a:spcAft>
                          <a:spcPts val="800"/>
                        </a:spcAft>
                      </a:pPr>
                      <a:r>
                        <a:rPr lang="en-ID" sz="1600" b="1" i="0" u="none" strike="noStrike"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t>CEA</a:t>
                      </a:r>
                      <a:endParaRPr lang="en-ID" sz="1600" b="0" i="0" u="none" strike="noStrike" dirty="0">
                        <a:solidFill>
                          <a:schemeClr val="tx1"/>
                        </a:solidFill>
                        <a:effectLst/>
                        <a:latin typeface="Arial" panose="020B0604020202020204" pitchFamily="34" charset="0"/>
                      </a:endParaRPr>
                    </a:p>
                  </a:txBody>
                  <a:tcPr marL="41961" marR="41961" marT="5828" marB="0" anchor="ctr">
                    <a:lnL w="12700" cap="flat" cmpd="sng" algn="ctr">
                      <a:solidFill>
                        <a:srgbClr val="60CAF3"/>
                      </a:solidFill>
                      <a:prstDash val="solid"/>
                      <a:round/>
                      <a:headEnd type="none" w="med" len="med"/>
                      <a:tailEnd type="none" w="med" len="med"/>
                    </a:lnL>
                    <a:lnR w="12700" cap="flat" cmpd="sng" algn="ctr">
                      <a:solidFill>
                        <a:srgbClr val="60CAF3"/>
                      </a:solidFill>
                      <a:prstDash val="solid"/>
                      <a:round/>
                      <a:headEnd type="none" w="med" len="med"/>
                      <a:tailEnd type="none" w="med" len="med"/>
                    </a:lnR>
                    <a:lnT w="12700" cap="flat" cmpd="sng" algn="ctr">
                      <a:solidFill>
                        <a:srgbClr val="60CAF3"/>
                      </a:solidFill>
                      <a:prstDash val="solid"/>
                      <a:round/>
                      <a:headEnd type="none" w="med" len="med"/>
                      <a:tailEnd type="none" w="med" len="med"/>
                    </a:lnT>
                    <a:lnB w="19050" cap="flat" cmpd="sng" algn="ctr">
                      <a:solidFill>
                        <a:srgbClr val="60CAF3"/>
                      </a:solidFill>
                      <a:prstDash val="solid"/>
                      <a:round/>
                      <a:headEnd type="none" w="med" len="med"/>
                      <a:tailEnd type="none" w="med" len="med"/>
                    </a:lnB>
                    <a:lnTlToBr w="6350" cap="flat" cmpd="sng" algn="ctr">
                      <a:solidFill>
                        <a:srgbClr val="60CAF3"/>
                      </a:solidFill>
                      <a:prstDash val="solid"/>
                      <a:round/>
                      <a:headEnd type="none" w="med" len="med"/>
                      <a:tailEnd type="none" w="med" len="med"/>
                    </a:lnTlToBr>
                    <a:noFill/>
                  </a:tcPr>
                </a:tc>
                <a:tc>
                  <a:txBody>
                    <a:bodyPr/>
                    <a:lstStyle/>
                    <a:p>
                      <a:pPr algn="ctr" fontAlgn="t">
                        <a:lnSpc>
                          <a:spcPct val="115000"/>
                        </a:lnSpc>
                        <a:spcBef>
                          <a:spcPts val="0"/>
                        </a:spcBef>
                        <a:spcAft>
                          <a:spcPts val="800"/>
                        </a:spcAft>
                      </a:pPr>
                      <a:r>
                        <a:rPr lang="en-ID" sz="1600" b="1" i="0" u="none" strike="noStrike"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t>Assessment and analysis</a:t>
                      </a:r>
                      <a:endParaRPr lang="en-ID" sz="1600" b="0" i="0" u="none" strike="noStrike" dirty="0">
                        <a:solidFill>
                          <a:schemeClr val="tx1"/>
                        </a:solidFill>
                        <a:effectLst/>
                        <a:latin typeface="Arial" panose="020B0604020202020204" pitchFamily="34" charset="0"/>
                      </a:endParaRPr>
                    </a:p>
                  </a:txBody>
                  <a:tcPr marL="41961" marR="41961" marT="5828" marB="0" anchor="ctr">
                    <a:lnL w="12700" cap="flat" cmpd="sng" algn="ctr">
                      <a:solidFill>
                        <a:srgbClr val="60CAF3"/>
                      </a:solidFill>
                      <a:prstDash val="solid"/>
                      <a:round/>
                      <a:headEnd type="none" w="med" len="med"/>
                      <a:tailEnd type="none" w="med" len="med"/>
                    </a:lnL>
                    <a:lnR w="12700" cap="flat" cmpd="sng" algn="ctr">
                      <a:solidFill>
                        <a:srgbClr val="60CAF3"/>
                      </a:solidFill>
                      <a:prstDash val="solid"/>
                      <a:round/>
                      <a:headEnd type="none" w="med" len="med"/>
                      <a:tailEnd type="none" w="med" len="med"/>
                    </a:lnR>
                    <a:lnT w="12700" cap="flat" cmpd="sng" algn="ctr">
                      <a:solidFill>
                        <a:srgbClr val="60CAF3"/>
                      </a:solidFill>
                      <a:prstDash val="solid"/>
                      <a:round/>
                      <a:headEnd type="none" w="med" len="med"/>
                      <a:tailEnd type="none" w="med" len="med"/>
                    </a:lnT>
                    <a:lnB w="19050" cap="flat" cmpd="sng" algn="ctr">
                      <a:solidFill>
                        <a:srgbClr val="60CAF3"/>
                      </a:solidFill>
                      <a:prstDash val="solid"/>
                      <a:round/>
                      <a:headEnd type="none" w="med" len="med"/>
                      <a:tailEnd type="none" w="med" len="med"/>
                    </a:lnB>
                    <a:noFill/>
                  </a:tcPr>
                </a:tc>
                <a:tc>
                  <a:txBody>
                    <a:bodyPr/>
                    <a:lstStyle/>
                    <a:p>
                      <a:pPr algn="ctr" fontAlgn="t">
                        <a:lnSpc>
                          <a:spcPct val="115000"/>
                        </a:lnSpc>
                        <a:spcBef>
                          <a:spcPts val="0"/>
                        </a:spcBef>
                        <a:spcAft>
                          <a:spcPts val="800"/>
                        </a:spcAft>
                      </a:pPr>
                      <a:r>
                        <a:rPr lang="en-ID" sz="1600" b="1" i="0" u="none" strike="noStrike" kern="100">
                          <a:solidFill>
                            <a:schemeClr val="tx1"/>
                          </a:solidFill>
                          <a:effectLst/>
                          <a:latin typeface="Arial" panose="020B0604020202020204" pitchFamily="34" charset="0"/>
                          <a:ea typeface="Aptos" panose="020B0004020202020204" pitchFamily="34" charset="0"/>
                          <a:cs typeface="Times New Roman" panose="02020603050405020304" pitchFamily="18" charset="0"/>
                        </a:rPr>
                        <a:t>Program design and planning</a:t>
                      </a:r>
                      <a:endParaRPr lang="en-ID" sz="1600" b="0" i="0" u="none" strike="noStrike">
                        <a:solidFill>
                          <a:schemeClr val="tx1"/>
                        </a:solidFill>
                        <a:effectLst/>
                        <a:latin typeface="Arial" panose="020B0604020202020204" pitchFamily="34" charset="0"/>
                      </a:endParaRPr>
                    </a:p>
                  </a:txBody>
                  <a:tcPr marL="41961" marR="41961" marT="5828" marB="0" anchor="ctr">
                    <a:lnL w="12700" cap="flat" cmpd="sng" algn="ctr">
                      <a:solidFill>
                        <a:srgbClr val="60CAF3"/>
                      </a:solidFill>
                      <a:prstDash val="solid"/>
                      <a:round/>
                      <a:headEnd type="none" w="med" len="med"/>
                      <a:tailEnd type="none" w="med" len="med"/>
                    </a:lnL>
                    <a:lnR w="12700" cap="flat" cmpd="sng" algn="ctr">
                      <a:solidFill>
                        <a:srgbClr val="60CAF3"/>
                      </a:solidFill>
                      <a:prstDash val="solid"/>
                      <a:round/>
                      <a:headEnd type="none" w="med" len="med"/>
                      <a:tailEnd type="none" w="med" len="med"/>
                    </a:lnR>
                    <a:lnT w="12700" cap="flat" cmpd="sng" algn="ctr">
                      <a:solidFill>
                        <a:srgbClr val="60CAF3"/>
                      </a:solidFill>
                      <a:prstDash val="solid"/>
                      <a:round/>
                      <a:headEnd type="none" w="med" len="med"/>
                      <a:tailEnd type="none" w="med" len="med"/>
                    </a:lnT>
                    <a:lnB w="19050" cap="flat" cmpd="sng" algn="ctr">
                      <a:solidFill>
                        <a:srgbClr val="60CAF3"/>
                      </a:solidFill>
                      <a:prstDash val="solid"/>
                      <a:round/>
                      <a:headEnd type="none" w="med" len="med"/>
                      <a:tailEnd type="none" w="med" len="med"/>
                    </a:lnB>
                    <a:noFill/>
                  </a:tcPr>
                </a:tc>
                <a:tc>
                  <a:txBody>
                    <a:bodyPr/>
                    <a:lstStyle/>
                    <a:p>
                      <a:pPr algn="ctr" fontAlgn="t">
                        <a:lnSpc>
                          <a:spcPct val="115000"/>
                        </a:lnSpc>
                        <a:spcBef>
                          <a:spcPts val="0"/>
                        </a:spcBef>
                        <a:spcAft>
                          <a:spcPts val="800"/>
                        </a:spcAft>
                      </a:pPr>
                      <a:r>
                        <a:rPr lang="en-ID" sz="1600" b="1" i="0" u="none" strike="noStrike" kern="100">
                          <a:solidFill>
                            <a:schemeClr val="tx1"/>
                          </a:solidFill>
                          <a:effectLst/>
                          <a:latin typeface="Arial" panose="020B0604020202020204" pitchFamily="34" charset="0"/>
                          <a:ea typeface="Aptos" panose="020B0004020202020204" pitchFamily="34" charset="0"/>
                          <a:cs typeface="Times New Roman" panose="02020603050405020304" pitchFamily="18" charset="0"/>
                        </a:rPr>
                        <a:t>Implementation</a:t>
                      </a:r>
                      <a:endParaRPr lang="en-ID" sz="1600" b="0" i="0" u="none" strike="noStrike">
                        <a:solidFill>
                          <a:schemeClr val="tx1"/>
                        </a:solidFill>
                        <a:effectLst/>
                        <a:latin typeface="Arial" panose="020B0604020202020204" pitchFamily="34" charset="0"/>
                      </a:endParaRPr>
                    </a:p>
                  </a:txBody>
                  <a:tcPr marL="41961" marR="41961" marT="5828" marB="0" anchor="ctr">
                    <a:lnL w="12700" cap="flat" cmpd="sng" algn="ctr">
                      <a:solidFill>
                        <a:srgbClr val="60CAF3"/>
                      </a:solidFill>
                      <a:prstDash val="solid"/>
                      <a:round/>
                      <a:headEnd type="none" w="med" len="med"/>
                      <a:tailEnd type="none" w="med" len="med"/>
                    </a:lnL>
                    <a:lnR w="12700" cap="flat" cmpd="sng" algn="ctr">
                      <a:solidFill>
                        <a:srgbClr val="60CAF3"/>
                      </a:solidFill>
                      <a:prstDash val="solid"/>
                      <a:round/>
                      <a:headEnd type="none" w="med" len="med"/>
                      <a:tailEnd type="none" w="med" len="med"/>
                    </a:lnR>
                    <a:lnT w="12700" cap="flat" cmpd="sng" algn="ctr">
                      <a:solidFill>
                        <a:srgbClr val="60CAF3"/>
                      </a:solidFill>
                      <a:prstDash val="solid"/>
                      <a:round/>
                      <a:headEnd type="none" w="med" len="med"/>
                      <a:tailEnd type="none" w="med" len="med"/>
                    </a:lnT>
                    <a:lnB w="19050" cap="flat" cmpd="sng" algn="ctr">
                      <a:solidFill>
                        <a:srgbClr val="60CAF3"/>
                      </a:solidFill>
                      <a:prstDash val="solid"/>
                      <a:round/>
                      <a:headEnd type="none" w="med" len="med"/>
                      <a:tailEnd type="none" w="med" len="med"/>
                    </a:lnB>
                    <a:noFill/>
                  </a:tcPr>
                </a:tc>
                <a:tc>
                  <a:txBody>
                    <a:bodyPr/>
                    <a:lstStyle/>
                    <a:p>
                      <a:pPr algn="ctr" fontAlgn="t">
                        <a:lnSpc>
                          <a:spcPct val="115000"/>
                        </a:lnSpc>
                        <a:spcBef>
                          <a:spcPts val="0"/>
                        </a:spcBef>
                        <a:spcAft>
                          <a:spcPts val="800"/>
                        </a:spcAft>
                      </a:pPr>
                      <a:r>
                        <a:rPr lang="en-ID" sz="1600" b="1" i="0" u="none" strike="noStrike"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t>MEAL</a:t>
                      </a:r>
                      <a:endParaRPr lang="en-ID" sz="1600" b="0" i="0" u="none" strike="noStrike" dirty="0">
                        <a:solidFill>
                          <a:schemeClr val="tx1"/>
                        </a:solidFill>
                        <a:effectLst/>
                        <a:latin typeface="Arial" panose="020B0604020202020204" pitchFamily="34" charset="0"/>
                      </a:endParaRPr>
                    </a:p>
                  </a:txBody>
                  <a:tcPr marL="41961" marR="41961" marT="5828" marB="0" anchor="ctr">
                    <a:lnL w="12700" cap="flat" cmpd="sng" algn="ctr">
                      <a:solidFill>
                        <a:srgbClr val="60CAF3"/>
                      </a:solidFill>
                      <a:prstDash val="solid"/>
                      <a:round/>
                      <a:headEnd type="none" w="med" len="med"/>
                      <a:tailEnd type="none" w="med" len="med"/>
                    </a:lnL>
                    <a:lnR w="12700" cap="flat" cmpd="sng" algn="ctr">
                      <a:solidFill>
                        <a:srgbClr val="60CAF3"/>
                      </a:solidFill>
                      <a:prstDash val="solid"/>
                      <a:round/>
                      <a:headEnd type="none" w="med" len="med"/>
                      <a:tailEnd type="none" w="med" len="med"/>
                    </a:lnR>
                    <a:lnT w="12700" cap="flat" cmpd="sng" algn="ctr">
                      <a:solidFill>
                        <a:srgbClr val="60CAF3"/>
                      </a:solidFill>
                      <a:prstDash val="solid"/>
                      <a:round/>
                      <a:headEnd type="none" w="med" len="med"/>
                      <a:tailEnd type="none" w="med" len="med"/>
                    </a:lnT>
                    <a:lnB w="19050" cap="flat" cmpd="sng" algn="ctr">
                      <a:solidFill>
                        <a:srgbClr val="60CAF3"/>
                      </a:solidFill>
                      <a:prstDash val="solid"/>
                      <a:round/>
                      <a:headEnd type="none" w="med" len="med"/>
                      <a:tailEnd type="none" w="med" len="med"/>
                    </a:lnB>
                    <a:noFill/>
                  </a:tcPr>
                </a:tc>
                <a:extLst>
                  <a:ext uri="{0D108BD9-81ED-4DB2-BD59-A6C34878D82A}">
                    <a16:rowId xmlns:a16="http://schemas.microsoft.com/office/drawing/2014/main" val="2808193939"/>
                  </a:ext>
                </a:extLst>
              </a:tr>
              <a:tr h="3070973">
                <a:tc>
                  <a:txBody>
                    <a:bodyPr/>
                    <a:lstStyle/>
                    <a:p>
                      <a:pPr algn="ctr" fontAlgn="t">
                        <a:lnSpc>
                          <a:spcPct val="115000"/>
                        </a:lnSpc>
                        <a:spcBef>
                          <a:spcPts val="0"/>
                        </a:spcBef>
                        <a:spcAft>
                          <a:spcPts val="800"/>
                        </a:spcAft>
                      </a:pPr>
                      <a:r>
                        <a:rPr lang="en-ID" sz="1600" b="1" i="0" u="none" strike="noStrike" kern="100" dirty="0">
                          <a:solidFill>
                            <a:schemeClr val="tx1"/>
                          </a:solidFill>
                          <a:effectLst/>
                          <a:highlight>
                            <a:srgbClr val="CAEDFB"/>
                          </a:highlight>
                          <a:latin typeface="Arial" panose="020B0604020202020204" pitchFamily="34" charset="0"/>
                          <a:ea typeface="Aptos" panose="020B0004020202020204" pitchFamily="34" charset="0"/>
                          <a:cs typeface="Times New Roman" panose="02020603050405020304" pitchFamily="18" charset="0"/>
                        </a:rPr>
                        <a:t>Two-way information and communication</a:t>
                      </a:r>
                      <a:endParaRPr lang="en-ID" sz="1600" b="0" i="0" u="none" strike="noStrike" dirty="0">
                        <a:solidFill>
                          <a:schemeClr val="tx1"/>
                        </a:solidFill>
                        <a:effectLst/>
                        <a:highlight>
                          <a:srgbClr val="CAEDFB"/>
                        </a:highlight>
                        <a:latin typeface="Arial" panose="020B0604020202020204" pitchFamily="34" charset="0"/>
                      </a:endParaRPr>
                    </a:p>
                  </a:txBody>
                  <a:tcPr marL="41961" marR="41961" marT="5828" marB="0" anchor="ctr">
                    <a:lnL w="12700" cap="flat" cmpd="sng" algn="ctr">
                      <a:solidFill>
                        <a:srgbClr val="60CAF3"/>
                      </a:solidFill>
                      <a:prstDash val="solid"/>
                      <a:round/>
                      <a:headEnd type="none" w="med" len="med"/>
                      <a:tailEnd type="none" w="med" len="med"/>
                    </a:lnL>
                    <a:lnR w="12700" cap="flat" cmpd="sng" algn="ctr">
                      <a:solidFill>
                        <a:srgbClr val="60CAF3"/>
                      </a:solidFill>
                      <a:prstDash val="solid"/>
                      <a:round/>
                      <a:headEnd type="none" w="med" len="med"/>
                      <a:tailEnd type="none" w="med" len="med"/>
                    </a:lnR>
                    <a:lnT w="19050" cap="flat" cmpd="sng" algn="ctr">
                      <a:solidFill>
                        <a:srgbClr val="60CAF3"/>
                      </a:solidFill>
                      <a:prstDash val="solid"/>
                      <a:round/>
                      <a:headEnd type="none" w="med" len="med"/>
                      <a:tailEnd type="none" w="med" len="med"/>
                    </a:lnT>
                    <a:lnB w="12700" cap="flat" cmpd="sng" algn="ctr">
                      <a:solidFill>
                        <a:srgbClr val="60CAF3"/>
                      </a:solidFill>
                      <a:prstDash val="solid"/>
                      <a:round/>
                      <a:headEnd type="none" w="med" len="med"/>
                      <a:tailEnd type="none" w="med" len="med"/>
                    </a:lnB>
                    <a:solidFill>
                      <a:srgbClr val="CAEDFB"/>
                    </a:solidFill>
                  </a:tcPr>
                </a:tc>
                <a:tc>
                  <a:txBody>
                    <a:bodyPr/>
                    <a:lstStyle/>
                    <a:p>
                      <a:pPr algn="l" fontAlgn="t">
                        <a:lnSpc>
                          <a:spcPct val="115000"/>
                        </a:lnSpc>
                        <a:spcBef>
                          <a:spcPts val="0"/>
                        </a:spcBef>
                        <a:spcAft>
                          <a:spcPts val="800"/>
                        </a:spcAft>
                      </a:pPr>
                      <a:r>
                        <a:rPr lang="en-ID" sz="1600" b="0" i="0" u="none" strike="noStrike" kern="100" dirty="0">
                          <a:solidFill>
                            <a:schemeClr val="tx1"/>
                          </a:solidFill>
                          <a:effectLst/>
                          <a:highlight>
                            <a:srgbClr val="CAEDFB"/>
                          </a:highlight>
                          <a:latin typeface="Arial" panose="020B0604020202020204" pitchFamily="34" charset="0"/>
                          <a:ea typeface="Aptos" panose="020B0004020202020204" pitchFamily="34" charset="0"/>
                          <a:cs typeface="Times New Roman" panose="02020603050405020304" pitchFamily="18" charset="0"/>
                        </a:rPr>
                        <a:t>Essential hygiene needs were identified through rapid need assessment (interview and observation) with children and adults, such as MHM kits, underwear.</a:t>
                      </a:r>
                      <a:endParaRPr lang="en-ID" sz="1600" b="0" i="0" u="none" strike="noStrike" dirty="0">
                        <a:solidFill>
                          <a:schemeClr val="tx1"/>
                        </a:solidFill>
                        <a:effectLst/>
                        <a:highlight>
                          <a:srgbClr val="CAEDFB"/>
                        </a:highlight>
                        <a:latin typeface="Arial" panose="020B0604020202020204" pitchFamily="34" charset="0"/>
                      </a:endParaRPr>
                    </a:p>
                    <a:p>
                      <a:pPr algn="l" fontAlgn="t">
                        <a:lnSpc>
                          <a:spcPct val="115000"/>
                        </a:lnSpc>
                        <a:spcBef>
                          <a:spcPts val="0"/>
                        </a:spcBef>
                        <a:spcAft>
                          <a:spcPts val="800"/>
                        </a:spcAft>
                      </a:pPr>
                      <a:r>
                        <a:rPr lang="en-ID" sz="1600" b="0" i="0" u="none" strike="noStrike" kern="100" dirty="0">
                          <a:solidFill>
                            <a:schemeClr val="tx1"/>
                          </a:solidFill>
                          <a:effectLst/>
                          <a:highlight>
                            <a:srgbClr val="CAEDFB"/>
                          </a:highlight>
                          <a:latin typeface="Arial" panose="020B0604020202020204" pitchFamily="34" charset="0"/>
                          <a:ea typeface="Aptos" panose="020B0004020202020204" pitchFamily="34" charset="0"/>
                          <a:cs typeface="Times New Roman" panose="02020603050405020304" pitchFamily="18" charset="0"/>
                        </a:rPr>
                        <a:t>Targeting representation of different intersectionality of affected people (children, young people, pregnant/lactating women, disabled, and elderly).</a:t>
                      </a:r>
                      <a:endParaRPr lang="en-ID" sz="1600" b="0" i="0" u="none" strike="noStrike" dirty="0">
                        <a:solidFill>
                          <a:schemeClr val="tx1"/>
                        </a:solidFill>
                        <a:effectLst/>
                        <a:highlight>
                          <a:srgbClr val="CAEDFB"/>
                        </a:highlight>
                        <a:latin typeface="Arial" panose="020B0604020202020204" pitchFamily="34" charset="0"/>
                      </a:endParaRPr>
                    </a:p>
                  </a:txBody>
                  <a:tcPr marL="41961" marR="41961" marT="5828" marB="0" anchor="ctr">
                    <a:lnL w="12700" cap="flat" cmpd="sng" algn="ctr">
                      <a:solidFill>
                        <a:srgbClr val="60CAF3"/>
                      </a:solidFill>
                      <a:prstDash val="solid"/>
                      <a:round/>
                      <a:headEnd type="none" w="med" len="med"/>
                      <a:tailEnd type="none" w="med" len="med"/>
                    </a:lnL>
                    <a:lnR w="12700" cap="flat" cmpd="sng" algn="ctr">
                      <a:solidFill>
                        <a:srgbClr val="60CAF3"/>
                      </a:solidFill>
                      <a:prstDash val="solid"/>
                      <a:round/>
                      <a:headEnd type="none" w="med" len="med"/>
                      <a:tailEnd type="none" w="med" len="med"/>
                    </a:lnR>
                    <a:lnT w="19050" cap="flat" cmpd="sng" algn="ctr">
                      <a:solidFill>
                        <a:srgbClr val="60CAF3"/>
                      </a:solidFill>
                      <a:prstDash val="solid"/>
                      <a:round/>
                      <a:headEnd type="none" w="med" len="med"/>
                      <a:tailEnd type="none" w="med" len="med"/>
                    </a:lnT>
                    <a:lnB w="12700" cap="flat" cmpd="sng" algn="ctr">
                      <a:solidFill>
                        <a:srgbClr val="60CAF3"/>
                      </a:solidFill>
                      <a:prstDash val="solid"/>
                      <a:round/>
                      <a:headEnd type="none" w="med" len="med"/>
                      <a:tailEnd type="none" w="med" len="med"/>
                    </a:lnB>
                    <a:solidFill>
                      <a:srgbClr val="CAEDFB"/>
                    </a:solidFill>
                  </a:tcPr>
                </a:tc>
                <a:tc>
                  <a:txBody>
                    <a:bodyPr/>
                    <a:lstStyle/>
                    <a:p>
                      <a:pPr algn="l" fontAlgn="t">
                        <a:lnSpc>
                          <a:spcPct val="115000"/>
                        </a:lnSpc>
                        <a:spcBef>
                          <a:spcPts val="0"/>
                        </a:spcBef>
                        <a:spcAft>
                          <a:spcPts val="800"/>
                        </a:spcAft>
                      </a:pPr>
                      <a:r>
                        <a:rPr lang="en-ID" sz="1600" b="0" i="0" u="none" strike="noStrike" kern="100" dirty="0">
                          <a:solidFill>
                            <a:schemeClr val="tx1"/>
                          </a:solidFill>
                          <a:effectLst/>
                          <a:highlight>
                            <a:srgbClr val="CAEDFB"/>
                          </a:highlight>
                          <a:latin typeface="Arial" panose="020B0604020202020204" pitchFamily="34" charset="0"/>
                          <a:ea typeface="Aptos" panose="020B0004020202020204" pitchFamily="34" charset="0"/>
                          <a:cs typeface="Times New Roman" panose="02020603050405020304" pitchFamily="18" charset="0"/>
                        </a:rPr>
                        <a:t>Consultation by FGD with different groups, to seek information on specific needs on hygiene kits and sanitation facilities to be accommodated in program and coordination.</a:t>
                      </a:r>
                    </a:p>
                    <a:p>
                      <a:pPr algn="l" fontAlgn="t">
                        <a:lnSpc>
                          <a:spcPct val="115000"/>
                        </a:lnSpc>
                        <a:spcBef>
                          <a:spcPts val="0"/>
                        </a:spcBef>
                        <a:spcAft>
                          <a:spcPts val="800"/>
                        </a:spcAft>
                      </a:pPr>
                      <a:r>
                        <a:rPr lang="en-ID" sz="1600" b="0" i="0" u="none" strike="noStrike" kern="100" dirty="0">
                          <a:solidFill>
                            <a:schemeClr val="tx1"/>
                          </a:solidFill>
                          <a:effectLst/>
                          <a:highlight>
                            <a:srgbClr val="CAEDFB"/>
                          </a:highlight>
                          <a:latin typeface="Arial" panose="020B0604020202020204" pitchFamily="34" charset="0"/>
                          <a:cs typeface="Times New Roman" panose="02020603050405020304" pitchFamily="18" charset="0"/>
                        </a:rPr>
                        <a:t>The program planning is communicated back to community leaders</a:t>
                      </a:r>
                      <a:endParaRPr lang="en-ID" sz="1600" b="0" i="0" u="none" strike="noStrike" dirty="0">
                        <a:solidFill>
                          <a:schemeClr val="tx1"/>
                        </a:solidFill>
                        <a:effectLst/>
                        <a:highlight>
                          <a:srgbClr val="CAEDFB"/>
                        </a:highlight>
                        <a:latin typeface="Arial" panose="020B0604020202020204" pitchFamily="34" charset="0"/>
                      </a:endParaRPr>
                    </a:p>
                    <a:p>
                      <a:pPr algn="l" fontAlgn="t">
                        <a:lnSpc>
                          <a:spcPct val="115000"/>
                        </a:lnSpc>
                        <a:spcBef>
                          <a:spcPts val="0"/>
                        </a:spcBef>
                        <a:spcAft>
                          <a:spcPts val="800"/>
                        </a:spcAft>
                      </a:pPr>
                      <a:r>
                        <a:rPr lang="en-ID" sz="1600" b="0" i="0" u="none" strike="noStrike" kern="100" dirty="0">
                          <a:solidFill>
                            <a:schemeClr val="tx1"/>
                          </a:solidFill>
                          <a:effectLst/>
                          <a:highlight>
                            <a:srgbClr val="CAEDFB"/>
                          </a:highlight>
                          <a:latin typeface="Arial" panose="020B0604020202020204" pitchFamily="34" charset="0"/>
                          <a:ea typeface="Aptos" panose="020B0004020202020204" pitchFamily="34" charset="0"/>
                          <a:cs typeface="Times New Roman" panose="02020603050405020304" pitchFamily="18" charset="0"/>
                        </a:rPr>
                        <a:t> </a:t>
                      </a:r>
                      <a:endParaRPr lang="en-ID" sz="1600" b="0" i="0" u="none" strike="noStrike" dirty="0">
                        <a:solidFill>
                          <a:schemeClr val="tx1"/>
                        </a:solidFill>
                        <a:effectLst/>
                        <a:highlight>
                          <a:srgbClr val="CAEDFB"/>
                        </a:highlight>
                        <a:latin typeface="Arial" panose="020B0604020202020204" pitchFamily="34" charset="0"/>
                      </a:endParaRPr>
                    </a:p>
                  </a:txBody>
                  <a:tcPr marL="41961" marR="41961" marT="5828" marB="0" anchor="ctr">
                    <a:lnL w="12700" cap="flat" cmpd="sng" algn="ctr">
                      <a:solidFill>
                        <a:srgbClr val="60CAF3"/>
                      </a:solidFill>
                      <a:prstDash val="solid"/>
                      <a:round/>
                      <a:headEnd type="none" w="med" len="med"/>
                      <a:tailEnd type="none" w="med" len="med"/>
                    </a:lnL>
                    <a:lnR w="12700" cap="flat" cmpd="sng" algn="ctr">
                      <a:solidFill>
                        <a:srgbClr val="60CAF3"/>
                      </a:solidFill>
                      <a:prstDash val="solid"/>
                      <a:round/>
                      <a:headEnd type="none" w="med" len="med"/>
                      <a:tailEnd type="none" w="med" len="med"/>
                    </a:lnR>
                    <a:lnT w="19050" cap="flat" cmpd="sng" algn="ctr">
                      <a:solidFill>
                        <a:srgbClr val="60CAF3"/>
                      </a:solidFill>
                      <a:prstDash val="solid"/>
                      <a:round/>
                      <a:headEnd type="none" w="med" len="med"/>
                      <a:tailEnd type="none" w="med" len="med"/>
                    </a:lnT>
                    <a:lnB w="12700" cap="flat" cmpd="sng" algn="ctr">
                      <a:solidFill>
                        <a:srgbClr val="60CAF3"/>
                      </a:solidFill>
                      <a:prstDash val="solid"/>
                      <a:round/>
                      <a:headEnd type="none" w="med" len="med"/>
                      <a:tailEnd type="none" w="med" len="med"/>
                    </a:lnB>
                    <a:solidFill>
                      <a:srgbClr val="CAEDFB"/>
                    </a:solidFill>
                  </a:tcPr>
                </a:tc>
                <a:tc>
                  <a:txBody>
                    <a:bodyPr/>
                    <a:lstStyle/>
                    <a:p>
                      <a:pPr algn="l" fontAlgn="t">
                        <a:lnSpc>
                          <a:spcPct val="115000"/>
                        </a:lnSpc>
                        <a:spcBef>
                          <a:spcPts val="0"/>
                        </a:spcBef>
                        <a:spcAft>
                          <a:spcPts val="800"/>
                        </a:spcAft>
                      </a:pPr>
                      <a:r>
                        <a:rPr lang="en-ID" sz="1600" b="0" i="0" u="none" strike="noStrike" kern="100" dirty="0">
                          <a:solidFill>
                            <a:schemeClr val="tx1"/>
                          </a:solidFill>
                          <a:effectLst/>
                          <a:highlight>
                            <a:srgbClr val="CAEDFB"/>
                          </a:highlight>
                          <a:latin typeface="Arial" panose="020B0604020202020204" pitchFamily="34" charset="0"/>
                          <a:ea typeface="Aptos" panose="020B0004020202020204" pitchFamily="34" charset="0"/>
                          <a:cs typeface="Times New Roman" panose="02020603050405020304" pitchFamily="18" charset="0"/>
                        </a:rPr>
                        <a:t>Plan Indonesia worked with paid community volunteers and health cadres to formulate key messages on hygiene practices.</a:t>
                      </a:r>
                      <a:endParaRPr lang="en-ID" sz="1600" b="0" i="0" u="none" strike="noStrike" dirty="0">
                        <a:solidFill>
                          <a:schemeClr val="tx1"/>
                        </a:solidFill>
                        <a:effectLst/>
                        <a:highlight>
                          <a:srgbClr val="CAEDFB"/>
                        </a:highlight>
                        <a:latin typeface="Arial" panose="020B0604020202020204" pitchFamily="34" charset="0"/>
                      </a:endParaRPr>
                    </a:p>
                    <a:p>
                      <a:pPr algn="l" fontAlgn="t">
                        <a:lnSpc>
                          <a:spcPct val="115000"/>
                        </a:lnSpc>
                        <a:spcBef>
                          <a:spcPts val="0"/>
                        </a:spcBef>
                        <a:spcAft>
                          <a:spcPts val="800"/>
                        </a:spcAft>
                      </a:pPr>
                      <a:r>
                        <a:rPr lang="en-ID" sz="1600" b="0" i="0" u="none" strike="noStrike" kern="100" dirty="0">
                          <a:solidFill>
                            <a:schemeClr val="tx1"/>
                          </a:solidFill>
                          <a:effectLst/>
                          <a:highlight>
                            <a:srgbClr val="CAEDFB"/>
                          </a:highlight>
                          <a:latin typeface="Arial" panose="020B0604020202020204" pitchFamily="34" charset="0"/>
                          <a:ea typeface="Aptos" panose="020B0004020202020204" pitchFamily="34" charset="0"/>
                          <a:cs typeface="Times New Roman" panose="02020603050405020304" pitchFamily="18" charset="0"/>
                        </a:rPr>
                        <a:t>Four communication channels are used: loudspeakers in mosques/churches, video, posters, and community meetings, using five different local languages. Key messages: washing hands before meals, using masks for COVID-19 prevention.</a:t>
                      </a:r>
                    </a:p>
                  </a:txBody>
                  <a:tcPr marL="41961" marR="41961" marT="5828" marB="0" anchor="ctr">
                    <a:lnL w="12700" cap="flat" cmpd="sng" algn="ctr">
                      <a:solidFill>
                        <a:srgbClr val="60CAF3"/>
                      </a:solidFill>
                      <a:prstDash val="solid"/>
                      <a:round/>
                      <a:headEnd type="none" w="med" len="med"/>
                      <a:tailEnd type="none" w="med" len="med"/>
                    </a:lnL>
                    <a:lnR w="12700" cap="flat" cmpd="sng" algn="ctr">
                      <a:solidFill>
                        <a:srgbClr val="60CAF3"/>
                      </a:solidFill>
                      <a:prstDash val="solid"/>
                      <a:round/>
                      <a:headEnd type="none" w="med" len="med"/>
                      <a:tailEnd type="none" w="med" len="med"/>
                    </a:lnR>
                    <a:lnT w="19050" cap="flat" cmpd="sng" algn="ctr">
                      <a:solidFill>
                        <a:srgbClr val="60CAF3"/>
                      </a:solidFill>
                      <a:prstDash val="solid"/>
                      <a:round/>
                      <a:headEnd type="none" w="med" len="med"/>
                      <a:tailEnd type="none" w="med" len="med"/>
                    </a:lnT>
                    <a:lnB w="12700" cap="flat" cmpd="sng" algn="ctr">
                      <a:solidFill>
                        <a:srgbClr val="60CAF3"/>
                      </a:solidFill>
                      <a:prstDash val="solid"/>
                      <a:round/>
                      <a:headEnd type="none" w="med" len="med"/>
                      <a:tailEnd type="none" w="med" len="med"/>
                    </a:lnB>
                    <a:solidFill>
                      <a:srgbClr val="CAEDFB"/>
                    </a:solidFill>
                  </a:tcPr>
                </a:tc>
                <a:tc>
                  <a:txBody>
                    <a:bodyPr/>
                    <a:lstStyle/>
                    <a:p>
                      <a:pPr algn="l" fontAlgn="t">
                        <a:lnSpc>
                          <a:spcPct val="115000"/>
                        </a:lnSpc>
                        <a:spcBef>
                          <a:spcPts val="0"/>
                        </a:spcBef>
                        <a:spcAft>
                          <a:spcPts val="800"/>
                        </a:spcAft>
                      </a:pPr>
                      <a:r>
                        <a:rPr lang="en-ID" sz="1600" b="0" i="0" u="none" strike="noStrike" kern="100" dirty="0">
                          <a:solidFill>
                            <a:schemeClr val="tx1"/>
                          </a:solidFill>
                          <a:effectLst/>
                          <a:highlight>
                            <a:srgbClr val="CAEDFB"/>
                          </a:highlight>
                          <a:latin typeface="Arial" panose="020B0604020202020204" pitchFamily="34" charset="0"/>
                          <a:cs typeface="Times New Roman" panose="02020603050405020304" pitchFamily="18" charset="0"/>
                        </a:rPr>
                        <a:t>Local youth groups and community leaders (religious, tribe) are trained on assessment, delivering key messages, and feedback mechanisms, to gather and provide information to affected people. </a:t>
                      </a:r>
                      <a:endParaRPr lang="en-ID" sz="1600" b="0" i="0" u="none" strike="noStrike" dirty="0">
                        <a:solidFill>
                          <a:schemeClr val="tx1"/>
                        </a:solidFill>
                        <a:effectLst/>
                        <a:highlight>
                          <a:srgbClr val="CAEDFB"/>
                        </a:highlight>
                        <a:latin typeface="Arial" panose="020B0604020202020204" pitchFamily="34" charset="0"/>
                      </a:endParaRPr>
                    </a:p>
                    <a:p>
                      <a:pPr algn="l" fontAlgn="t">
                        <a:lnSpc>
                          <a:spcPct val="115000"/>
                        </a:lnSpc>
                        <a:spcBef>
                          <a:spcPts val="0"/>
                        </a:spcBef>
                        <a:spcAft>
                          <a:spcPts val="800"/>
                        </a:spcAft>
                      </a:pPr>
                      <a:r>
                        <a:rPr lang="en-US" sz="1600" b="0" i="0" u="none" strike="noStrike"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t>Practical learning is used to communicate hygiene practices, such as hand washing </a:t>
                      </a:r>
                      <a:r>
                        <a:rPr lang="en-ID" sz="1600" b="0" i="0" u="none" strike="noStrike" kern="100" dirty="0">
                          <a:solidFill>
                            <a:schemeClr val="tx1"/>
                          </a:solidFill>
                          <a:effectLst/>
                          <a:highlight>
                            <a:srgbClr val="CAEDFB"/>
                          </a:highlight>
                          <a:latin typeface="Arial" panose="020B0604020202020204" pitchFamily="34" charset="0"/>
                          <a:ea typeface="Aptos" panose="020B0004020202020204" pitchFamily="34" charset="0"/>
                          <a:cs typeface="Times New Roman" panose="02020603050405020304" pitchFamily="18" charset="0"/>
                        </a:rPr>
                        <a:t>with children in the camps.</a:t>
                      </a:r>
                      <a:endParaRPr lang="en-ID" sz="1600" b="0" i="0" u="none" strike="noStrike" dirty="0">
                        <a:solidFill>
                          <a:schemeClr val="tx1"/>
                        </a:solidFill>
                        <a:effectLst/>
                        <a:highlight>
                          <a:srgbClr val="CAEDFB"/>
                        </a:highlight>
                        <a:latin typeface="Arial" panose="020B0604020202020204" pitchFamily="34" charset="0"/>
                      </a:endParaRPr>
                    </a:p>
                  </a:txBody>
                  <a:tcPr marL="41961" marR="41961" marT="5828" marB="0" anchor="ctr">
                    <a:lnL w="12700" cap="flat" cmpd="sng" algn="ctr">
                      <a:solidFill>
                        <a:srgbClr val="60CAF3"/>
                      </a:solidFill>
                      <a:prstDash val="solid"/>
                      <a:round/>
                      <a:headEnd type="none" w="med" len="med"/>
                      <a:tailEnd type="none" w="med" len="med"/>
                    </a:lnL>
                    <a:lnR w="12700" cap="flat" cmpd="sng" algn="ctr">
                      <a:solidFill>
                        <a:srgbClr val="60CAF3"/>
                      </a:solidFill>
                      <a:prstDash val="solid"/>
                      <a:round/>
                      <a:headEnd type="none" w="med" len="med"/>
                      <a:tailEnd type="none" w="med" len="med"/>
                    </a:lnR>
                    <a:lnT w="19050" cap="flat" cmpd="sng" algn="ctr">
                      <a:solidFill>
                        <a:srgbClr val="60CAF3"/>
                      </a:solidFill>
                      <a:prstDash val="solid"/>
                      <a:round/>
                      <a:headEnd type="none" w="med" len="med"/>
                      <a:tailEnd type="none" w="med" len="med"/>
                    </a:lnT>
                    <a:lnB w="12700" cap="flat" cmpd="sng" algn="ctr">
                      <a:solidFill>
                        <a:srgbClr val="60CAF3"/>
                      </a:solidFill>
                      <a:prstDash val="solid"/>
                      <a:round/>
                      <a:headEnd type="none" w="med" len="med"/>
                      <a:tailEnd type="none" w="med" len="med"/>
                    </a:lnB>
                    <a:solidFill>
                      <a:srgbClr val="CAEDFB"/>
                    </a:solidFill>
                  </a:tcPr>
                </a:tc>
                <a:extLst>
                  <a:ext uri="{0D108BD9-81ED-4DB2-BD59-A6C34878D82A}">
                    <a16:rowId xmlns:a16="http://schemas.microsoft.com/office/drawing/2014/main" val="755141398"/>
                  </a:ext>
                </a:extLst>
              </a:tr>
              <a:tr h="3070973">
                <a:tc>
                  <a:txBody>
                    <a:bodyPr/>
                    <a:lstStyle/>
                    <a:p>
                      <a:pPr algn="ctr" fontAlgn="t">
                        <a:lnSpc>
                          <a:spcPct val="115000"/>
                        </a:lnSpc>
                        <a:spcBef>
                          <a:spcPts val="0"/>
                        </a:spcBef>
                        <a:spcAft>
                          <a:spcPts val="800"/>
                        </a:spcAft>
                      </a:pPr>
                      <a:r>
                        <a:rPr lang="en-ID" sz="1600" b="1" i="0" u="none" strike="noStrike"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t>Community engagement</a:t>
                      </a:r>
                      <a:endParaRPr lang="en-ID" sz="1600" b="0" i="0" u="none" strike="noStrike" dirty="0">
                        <a:solidFill>
                          <a:schemeClr val="tx1"/>
                        </a:solidFill>
                        <a:effectLst/>
                        <a:latin typeface="Arial" panose="020B0604020202020204" pitchFamily="34" charset="0"/>
                      </a:endParaRPr>
                    </a:p>
                  </a:txBody>
                  <a:tcPr marL="41961" marR="41961" marT="5828" marB="0" anchor="ctr">
                    <a:lnL w="12700" cap="flat" cmpd="sng" algn="ctr">
                      <a:solidFill>
                        <a:srgbClr val="60CAF3"/>
                      </a:solidFill>
                      <a:prstDash val="solid"/>
                      <a:round/>
                      <a:headEnd type="none" w="med" len="med"/>
                      <a:tailEnd type="none" w="med" len="med"/>
                    </a:lnL>
                    <a:lnR w="12700" cap="flat" cmpd="sng" algn="ctr">
                      <a:solidFill>
                        <a:srgbClr val="60CAF3"/>
                      </a:solidFill>
                      <a:prstDash val="solid"/>
                      <a:round/>
                      <a:headEnd type="none" w="med" len="med"/>
                      <a:tailEnd type="none" w="med" len="med"/>
                    </a:lnR>
                    <a:lnT w="12700" cap="flat" cmpd="sng" algn="ctr">
                      <a:solidFill>
                        <a:srgbClr val="60CAF3"/>
                      </a:solidFill>
                      <a:prstDash val="solid"/>
                      <a:round/>
                      <a:headEnd type="none" w="med" len="med"/>
                      <a:tailEnd type="none" w="med" len="med"/>
                    </a:lnT>
                    <a:lnB w="12700" cap="flat" cmpd="sng" algn="ctr">
                      <a:solidFill>
                        <a:srgbClr val="60CAF3"/>
                      </a:solidFill>
                      <a:prstDash val="solid"/>
                      <a:round/>
                      <a:headEnd type="none" w="med" len="med"/>
                      <a:tailEnd type="none" w="med" len="med"/>
                    </a:lnB>
                    <a:noFill/>
                  </a:tcPr>
                </a:tc>
                <a:tc>
                  <a:txBody>
                    <a:bodyPr/>
                    <a:lstStyle/>
                    <a:p>
                      <a:pPr algn="l" fontAlgn="t">
                        <a:lnSpc>
                          <a:spcPct val="115000"/>
                        </a:lnSpc>
                        <a:spcBef>
                          <a:spcPts val="0"/>
                        </a:spcBef>
                        <a:spcAft>
                          <a:spcPts val="800"/>
                        </a:spcAft>
                      </a:pPr>
                      <a:r>
                        <a:rPr lang="en-ID" sz="1600" b="0" i="0" u="none" strike="noStrike"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t>The assessment involved different traditional groups to identify social norms &amp; myths on hygiene practices, such as menstruation taboo</a:t>
                      </a:r>
                      <a:endParaRPr lang="en-ID" sz="1600" b="0" i="0" u="none" strike="noStrike" dirty="0">
                        <a:solidFill>
                          <a:schemeClr val="tx1"/>
                        </a:solidFill>
                        <a:effectLst/>
                        <a:latin typeface="Arial" panose="020B0604020202020204" pitchFamily="34" charset="0"/>
                      </a:endParaRPr>
                    </a:p>
                  </a:txBody>
                  <a:tcPr marL="41961" marR="41961" marT="5828" marB="0" anchor="ctr">
                    <a:lnL w="12700" cap="flat" cmpd="sng" algn="ctr">
                      <a:solidFill>
                        <a:srgbClr val="60CAF3"/>
                      </a:solidFill>
                      <a:prstDash val="solid"/>
                      <a:round/>
                      <a:headEnd type="none" w="med" len="med"/>
                      <a:tailEnd type="none" w="med" len="med"/>
                    </a:lnL>
                    <a:lnR w="12700" cap="flat" cmpd="sng" algn="ctr">
                      <a:solidFill>
                        <a:srgbClr val="60CAF3"/>
                      </a:solidFill>
                      <a:prstDash val="solid"/>
                      <a:round/>
                      <a:headEnd type="none" w="med" len="med"/>
                      <a:tailEnd type="none" w="med" len="med"/>
                    </a:lnR>
                    <a:lnT w="12700" cap="flat" cmpd="sng" algn="ctr">
                      <a:solidFill>
                        <a:srgbClr val="60CAF3"/>
                      </a:solidFill>
                      <a:prstDash val="solid"/>
                      <a:round/>
                      <a:headEnd type="none" w="med" len="med"/>
                      <a:tailEnd type="none" w="med" len="med"/>
                    </a:lnT>
                    <a:lnB w="12700" cap="flat" cmpd="sng" algn="ctr">
                      <a:solidFill>
                        <a:srgbClr val="60CAF3"/>
                      </a:solidFill>
                      <a:prstDash val="solid"/>
                      <a:round/>
                      <a:headEnd type="none" w="med" len="med"/>
                      <a:tailEnd type="none" w="med" len="med"/>
                    </a:lnB>
                    <a:noFill/>
                  </a:tcPr>
                </a:tc>
                <a:tc>
                  <a:txBody>
                    <a:bodyPr/>
                    <a:lstStyle/>
                    <a:p>
                      <a:pPr algn="l" fontAlgn="t">
                        <a:lnSpc>
                          <a:spcPct val="115000"/>
                        </a:lnSpc>
                        <a:spcBef>
                          <a:spcPts val="0"/>
                        </a:spcBef>
                        <a:spcAft>
                          <a:spcPts val="800"/>
                        </a:spcAft>
                      </a:pPr>
                      <a:r>
                        <a:rPr lang="en-ID" sz="1600" b="0" i="0" u="none" strike="noStrike"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t>The design for distributing the hygiene kit (during COVID-19) was developed with authority leaders and the COVID-19 task force.</a:t>
                      </a:r>
                    </a:p>
                    <a:p>
                      <a:pPr algn="l" fontAlgn="t">
                        <a:lnSpc>
                          <a:spcPct val="115000"/>
                        </a:lnSpc>
                        <a:spcBef>
                          <a:spcPts val="0"/>
                        </a:spcBef>
                        <a:spcAft>
                          <a:spcPts val="800"/>
                        </a:spcAft>
                      </a:pPr>
                      <a:r>
                        <a:rPr lang="en-ID" sz="1600" b="0" i="0" u="none" strike="noStrike" kern="100" dirty="0">
                          <a:solidFill>
                            <a:schemeClr val="tx1"/>
                          </a:solidFill>
                          <a:effectLst/>
                          <a:latin typeface="Arial" panose="020B0604020202020204" pitchFamily="34" charset="0"/>
                          <a:cs typeface="Times New Roman" panose="02020603050405020304" pitchFamily="18" charset="0"/>
                        </a:rPr>
                        <a:t>The local WASH cluster and CVA working group were engaged in planning how to reach the most needed and avoid overlapping (for distribution and cash-based modality)</a:t>
                      </a:r>
                      <a:endParaRPr lang="en-ID" sz="1600" b="0" i="0" u="none" strike="noStrike" dirty="0">
                        <a:solidFill>
                          <a:schemeClr val="tx1"/>
                        </a:solidFill>
                        <a:effectLst/>
                        <a:latin typeface="Arial" panose="020B0604020202020204" pitchFamily="34" charset="0"/>
                      </a:endParaRPr>
                    </a:p>
                  </a:txBody>
                  <a:tcPr marL="41961" marR="41961" marT="5828" marB="0" anchor="ctr">
                    <a:lnL w="12700" cap="flat" cmpd="sng" algn="ctr">
                      <a:solidFill>
                        <a:srgbClr val="60CAF3"/>
                      </a:solidFill>
                      <a:prstDash val="solid"/>
                      <a:round/>
                      <a:headEnd type="none" w="med" len="med"/>
                      <a:tailEnd type="none" w="med" len="med"/>
                    </a:lnL>
                    <a:lnR w="12700" cap="flat" cmpd="sng" algn="ctr">
                      <a:solidFill>
                        <a:srgbClr val="60CAF3"/>
                      </a:solidFill>
                      <a:prstDash val="solid"/>
                      <a:round/>
                      <a:headEnd type="none" w="med" len="med"/>
                      <a:tailEnd type="none" w="med" len="med"/>
                    </a:lnR>
                    <a:lnT w="12700" cap="flat" cmpd="sng" algn="ctr">
                      <a:solidFill>
                        <a:srgbClr val="60CAF3"/>
                      </a:solidFill>
                      <a:prstDash val="solid"/>
                      <a:round/>
                      <a:headEnd type="none" w="med" len="med"/>
                      <a:tailEnd type="none" w="med" len="med"/>
                    </a:lnT>
                    <a:lnB w="12700" cap="flat" cmpd="sng" algn="ctr">
                      <a:solidFill>
                        <a:srgbClr val="60CAF3"/>
                      </a:solidFill>
                      <a:prstDash val="solid"/>
                      <a:round/>
                      <a:headEnd type="none" w="med" len="med"/>
                      <a:tailEnd type="none" w="med" len="med"/>
                    </a:lnB>
                    <a:noFill/>
                  </a:tcPr>
                </a:tc>
                <a:tc>
                  <a:txBody>
                    <a:bodyPr/>
                    <a:lstStyle/>
                    <a:p>
                      <a:pPr algn="l" fontAlgn="t">
                        <a:lnSpc>
                          <a:spcPct val="115000"/>
                        </a:lnSpc>
                        <a:spcBef>
                          <a:spcPts val="0"/>
                        </a:spcBef>
                        <a:spcAft>
                          <a:spcPts val="800"/>
                        </a:spcAft>
                      </a:pPr>
                      <a:r>
                        <a:rPr lang="en-ID" sz="1600" b="0" i="0" u="none" strike="noStrike"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t>Distribution hygiene (and MHM) kits were supported by a local youth group (</a:t>
                      </a:r>
                      <a:r>
                        <a:rPr lang="en-ID" sz="1600" b="0" i="0" u="none" strike="noStrike" kern="100" dirty="0" err="1">
                          <a:solidFill>
                            <a:schemeClr val="tx1"/>
                          </a:solidFill>
                          <a:effectLst/>
                          <a:latin typeface="Arial" panose="020B0604020202020204" pitchFamily="34" charset="0"/>
                          <a:ea typeface="Aptos" panose="020B0004020202020204" pitchFamily="34" charset="0"/>
                          <a:cs typeface="Times New Roman" panose="02020603050405020304" pitchFamily="18" charset="0"/>
                        </a:rPr>
                        <a:t>karang</a:t>
                      </a:r>
                      <a:r>
                        <a:rPr lang="en-ID" sz="1600" b="0" i="0" u="none" strike="noStrike"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t> </a:t>
                      </a:r>
                      <a:r>
                        <a:rPr lang="en-ID" sz="1600" b="0" i="0" u="none" strike="noStrike" kern="100" dirty="0" err="1">
                          <a:solidFill>
                            <a:schemeClr val="tx1"/>
                          </a:solidFill>
                          <a:effectLst/>
                          <a:latin typeface="Arial" panose="020B0604020202020204" pitchFamily="34" charset="0"/>
                          <a:ea typeface="Aptos" panose="020B0004020202020204" pitchFamily="34" charset="0"/>
                          <a:cs typeface="Times New Roman" panose="02020603050405020304" pitchFamily="18" charset="0"/>
                        </a:rPr>
                        <a:t>taruna</a:t>
                      </a:r>
                      <a:r>
                        <a:rPr lang="en-ID" sz="1600" b="0" i="0" u="none" strike="noStrike"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t>/</a:t>
                      </a:r>
                      <a:r>
                        <a:rPr lang="en-ID" sz="1600" b="0" i="0" u="none" strike="noStrike" kern="100" dirty="0" err="1">
                          <a:solidFill>
                            <a:schemeClr val="tx1"/>
                          </a:solidFill>
                          <a:effectLst/>
                          <a:latin typeface="Arial" panose="020B0604020202020204" pitchFamily="34" charset="0"/>
                          <a:ea typeface="Aptos" panose="020B0004020202020204" pitchFamily="34" charset="0"/>
                          <a:cs typeface="Times New Roman" panose="02020603050405020304" pitchFamily="18" charset="0"/>
                        </a:rPr>
                        <a:t>tagana</a:t>
                      </a:r>
                      <a:r>
                        <a:rPr lang="en-ID" sz="1600" b="0" i="0" u="none" strike="noStrike"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t>) and COVID-19 task force directly to the participants, while cash-based assistance was involved the local suppliers where the participants </a:t>
                      </a:r>
                      <a:r>
                        <a:rPr lang="en-US" sz="1600" b="0" i="0" u="none" strike="noStrike"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t>could access the hygiene items they needed and preferred</a:t>
                      </a:r>
                      <a:r>
                        <a:rPr lang="en-ID" sz="1600" b="0" i="0" u="none" strike="noStrike"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t>.</a:t>
                      </a:r>
                      <a:endParaRPr lang="en-ID" sz="1600" b="0" i="0" u="none" strike="noStrike" dirty="0">
                        <a:solidFill>
                          <a:schemeClr val="tx1"/>
                        </a:solidFill>
                        <a:effectLst/>
                        <a:latin typeface="Arial" panose="020B0604020202020204" pitchFamily="34" charset="0"/>
                      </a:endParaRPr>
                    </a:p>
                  </a:txBody>
                  <a:tcPr marL="41961" marR="41961" marT="5828" marB="0" anchor="ctr">
                    <a:lnL w="12700" cap="flat" cmpd="sng" algn="ctr">
                      <a:solidFill>
                        <a:srgbClr val="60CAF3"/>
                      </a:solidFill>
                      <a:prstDash val="solid"/>
                      <a:round/>
                      <a:headEnd type="none" w="med" len="med"/>
                      <a:tailEnd type="none" w="med" len="med"/>
                    </a:lnL>
                    <a:lnR w="12700" cap="flat" cmpd="sng" algn="ctr">
                      <a:solidFill>
                        <a:srgbClr val="60CAF3"/>
                      </a:solidFill>
                      <a:prstDash val="solid"/>
                      <a:round/>
                      <a:headEnd type="none" w="med" len="med"/>
                      <a:tailEnd type="none" w="med" len="med"/>
                    </a:lnR>
                    <a:lnT w="12700" cap="flat" cmpd="sng" algn="ctr">
                      <a:solidFill>
                        <a:srgbClr val="60CAF3"/>
                      </a:solidFill>
                      <a:prstDash val="solid"/>
                      <a:round/>
                      <a:headEnd type="none" w="med" len="med"/>
                      <a:tailEnd type="none" w="med" len="med"/>
                    </a:lnT>
                    <a:lnB w="12700" cap="flat" cmpd="sng" algn="ctr">
                      <a:solidFill>
                        <a:srgbClr val="60CAF3"/>
                      </a:solidFill>
                      <a:prstDash val="solid"/>
                      <a:round/>
                      <a:headEnd type="none" w="med" len="med"/>
                      <a:tailEnd type="none" w="med" len="med"/>
                    </a:lnB>
                    <a:noFill/>
                  </a:tcPr>
                </a:tc>
                <a:tc>
                  <a:txBody>
                    <a:bodyPr/>
                    <a:lstStyle/>
                    <a:p>
                      <a:pPr algn="l" fontAlgn="t">
                        <a:lnSpc>
                          <a:spcPct val="115000"/>
                        </a:lnSpc>
                        <a:spcBef>
                          <a:spcPts val="0"/>
                        </a:spcBef>
                        <a:spcAft>
                          <a:spcPts val="800"/>
                        </a:spcAft>
                      </a:pPr>
                      <a:r>
                        <a:rPr lang="en-ID" sz="1600" b="0" i="0" u="none" strike="noStrike" kern="100" dirty="0">
                          <a:solidFill>
                            <a:schemeClr val="tx1"/>
                          </a:solidFill>
                          <a:effectLst/>
                          <a:latin typeface="Arial" panose="020B0604020202020204" pitchFamily="34" charset="0"/>
                          <a:ea typeface="Aptos" panose="020B0004020202020204" pitchFamily="34" charset="0"/>
                          <a:cs typeface="Times New Roman" panose="02020603050405020304" pitchFamily="18" charset="0"/>
                        </a:rPr>
                        <a:t>Health cadres/sanitarians used their sanitation assessment tool (health surveillance data) to help monitor the use and condition of sanitation facilities and hygiene practices of people in evacuation camps. </a:t>
                      </a:r>
                    </a:p>
                    <a:p>
                      <a:pPr algn="l" fontAlgn="t">
                        <a:lnSpc>
                          <a:spcPct val="115000"/>
                        </a:lnSpc>
                        <a:spcBef>
                          <a:spcPts val="0"/>
                        </a:spcBef>
                        <a:spcAft>
                          <a:spcPts val="800"/>
                        </a:spcAft>
                      </a:pPr>
                      <a:r>
                        <a:rPr lang="en-ID" sz="1600" b="0" i="0" u="none" strike="noStrike" kern="100" dirty="0">
                          <a:solidFill>
                            <a:schemeClr val="tx1"/>
                          </a:solidFill>
                          <a:effectLst/>
                          <a:latin typeface="Arial" panose="020B0604020202020204" pitchFamily="34" charset="0"/>
                          <a:cs typeface="Times New Roman" panose="02020603050405020304" pitchFamily="18" charset="0"/>
                        </a:rPr>
                        <a:t>The result was then discussed in the local WASH cluster, which was used to re-plan and improve the response.</a:t>
                      </a:r>
                      <a:endParaRPr lang="en-ID" sz="1600" b="0" i="0" u="none" strike="noStrike" dirty="0">
                        <a:solidFill>
                          <a:schemeClr val="tx1"/>
                        </a:solidFill>
                        <a:effectLst/>
                        <a:latin typeface="Arial" panose="020B0604020202020204" pitchFamily="34" charset="0"/>
                      </a:endParaRPr>
                    </a:p>
                  </a:txBody>
                  <a:tcPr marL="41961" marR="41961" marT="5828" marB="0" anchor="ctr">
                    <a:lnL w="12700" cap="flat" cmpd="sng" algn="ctr">
                      <a:solidFill>
                        <a:srgbClr val="60CAF3"/>
                      </a:solidFill>
                      <a:prstDash val="solid"/>
                      <a:round/>
                      <a:headEnd type="none" w="med" len="med"/>
                      <a:tailEnd type="none" w="med" len="med"/>
                    </a:lnL>
                    <a:lnR w="12700" cap="flat" cmpd="sng" algn="ctr">
                      <a:solidFill>
                        <a:srgbClr val="60CAF3"/>
                      </a:solidFill>
                      <a:prstDash val="solid"/>
                      <a:round/>
                      <a:headEnd type="none" w="med" len="med"/>
                      <a:tailEnd type="none" w="med" len="med"/>
                    </a:lnR>
                    <a:lnT w="12700" cap="flat" cmpd="sng" algn="ctr">
                      <a:solidFill>
                        <a:srgbClr val="60CAF3"/>
                      </a:solidFill>
                      <a:prstDash val="solid"/>
                      <a:round/>
                      <a:headEnd type="none" w="med" len="med"/>
                      <a:tailEnd type="none" w="med" len="med"/>
                    </a:lnT>
                    <a:lnB w="12700" cap="flat" cmpd="sng" algn="ctr">
                      <a:solidFill>
                        <a:srgbClr val="60CAF3"/>
                      </a:solidFill>
                      <a:prstDash val="solid"/>
                      <a:round/>
                      <a:headEnd type="none" w="med" len="med"/>
                      <a:tailEnd type="none" w="med" len="med"/>
                    </a:lnB>
                    <a:noFill/>
                  </a:tcPr>
                </a:tc>
                <a:extLst>
                  <a:ext uri="{0D108BD9-81ED-4DB2-BD59-A6C34878D82A}">
                    <a16:rowId xmlns:a16="http://schemas.microsoft.com/office/drawing/2014/main" val="435502842"/>
                  </a:ext>
                </a:extLst>
              </a:tr>
              <a:tr h="2090469">
                <a:tc>
                  <a:txBody>
                    <a:bodyPr/>
                    <a:lstStyle/>
                    <a:p>
                      <a:pPr algn="ctr" fontAlgn="t">
                        <a:lnSpc>
                          <a:spcPct val="115000"/>
                        </a:lnSpc>
                        <a:spcBef>
                          <a:spcPts val="0"/>
                        </a:spcBef>
                        <a:spcAft>
                          <a:spcPts val="800"/>
                        </a:spcAft>
                      </a:pPr>
                      <a:r>
                        <a:rPr lang="en-ID" sz="1600" b="1" i="0" u="none" strike="noStrike" kern="100" dirty="0">
                          <a:solidFill>
                            <a:schemeClr val="tx1"/>
                          </a:solidFill>
                          <a:effectLst/>
                          <a:highlight>
                            <a:srgbClr val="CAEDFB"/>
                          </a:highlight>
                          <a:latin typeface="Arial" panose="020B0604020202020204" pitchFamily="34" charset="0"/>
                          <a:ea typeface="Aptos" panose="020B0004020202020204" pitchFamily="34" charset="0"/>
                          <a:cs typeface="Times New Roman" panose="02020603050405020304" pitchFamily="18" charset="0"/>
                        </a:rPr>
                        <a:t>Feedback mechanism</a:t>
                      </a:r>
                      <a:endParaRPr lang="en-ID" sz="1600" b="0" i="0" u="none" strike="noStrike" dirty="0">
                        <a:solidFill>
                          <a:schemeClr val="tx1"/>
                        </a:solidFill>
                        <a:effectLst/>
                        <a:highlight>
                          <a:srgbClr val="CAEDFB"/>
                        </a:highlight>
                        <a:latin typeface="Arial" panose="020B0604020202020204" pitchFamily="34" charset="0"/>
                      </a:endParaRPr>
                    </a:p>
                  </a:txBody>
                  <a:tcPr marL="41961" marR="41961" marT="5828" marB="0" anchor="ctr">
                    <a:lnL w="12700" cap="flat" cmpd="sng" algn="ctr">
                      <a:solidFill>
                        <a:srgbClr val="60CAF3"/>
                      </a:solidFill>
                      <a:prstDash val="solid"/>
                      <a:round/>
                      <a:headEnd type="none" w="med" len="med"/>
                      <a:tailEnd type="none" w="med" len="med"/>
                    </a:lnL>
                    <a:lnR w="12700" cap="flat" cmpd="sng" algn="ctr">
                      <a:solidFill>
                        <a:srgbClr val="60CAF3"/>
                      </a:solidFill>
                      <a:prstDash val="solid"/>
                      <a:round/>
                      <a:headEnd type="none" w="med" len="med"/>
                      <a:tailEnd type="none" w="med" len="med"/>
                    </a:lnR>
                    <a:lnT w="12700" cap="flat" cmpd="sng" algn="ctr">
                      <a:solidFill>
                        <a:srgbClr val="60CAF3"/>
                      </a:solidFill>
                      <a:prstDash val="solid"/>
                      <a:round/>
                      <a:headEnd type="none" w="med" len="med"/>
                      <a:tailEnd type="none" w="med" len="med"/>
                    </a:lnT>
                    <a:lnB w="12700" cap="flat" cmpd="sng" algn="ctr">
                      <a:solidFill>
                        <a:srgbClr val="60CAF3"/>
                      </a:solidFill>
                      <a:prstDash val="solid"/>
                      <a:round/>
                      <a:headEnd type="none" w="med" len="med"/>
                      <a:tailEnd type="none" w="med" len="med"/>
                    </a:lnB>
                    <a:solidFill>
                      <a:srgbClr val="CAEDFB"/>
                    </a:solidFill>
                  </a:tcPr>
                </a:tc>
                <a:tc>
                  <a:txBody>
                    <a:bodyPr/>
                    <a:lstStyle/>
                    <a:p>
                      <a:pPr algn="l" fontAlgn="t">
                        <a:lnSpc>
                          <a:spcPct val="115000"/>
                        </a:lnSpc>
                        <a:spcBef>
                          <a:spcPts val="0"/>
                        </a:spcBef>
                        <a:spcAft>
                          <a:spcPts val="800"/>
                        </a:spcAft>
                      </a:pPr>
                      <a:r>
                        <a:rPr lang="en-ID" sz="1600" b="0" i="0" u="none" strike="noStrike" kern="100" dirty="0">
                          <a:solidFill>
                            <a:schemeClr val="tx1"/>
                          </a:solidFill>
                          <a:effectLst/>
                          <a:highlight>
                            <a:srgbClr val="CAEDFB"/>
                          </a:highlight>
                          <a:latin typeface="Arial" panose="020B0604020202020204" pitchFamily="34" charset="0"/>
                          <a:ea typeface="Aptos" panose="020B0004020202020204" pitchFamily="34" charset="0"/>
                          <a:cs typeface="Times New Roman" panose="02020603050405020304" pitchFamily="18" charset="0"/>
                        </a:rPr>
                        <a:t>The factors that motivate affected people on positive </a:t>
                      </a:r>
                      <a:r>
                        <a:rPr lang="en-ID" sz="1600" b="0" i="0" u="none" strike="noStrike" kern="100" dirty="0" err="1">
                          <a:solidFill>
                            <a:schemeClr val="tx1"/>
                          </a:solidFill>
                          <a:effectLst/>
                          <a:highlight>
                            <a:srgbClr val="CAEDFB"/>
                          </a:highlight>
                          <a:latin typeface="Arial" panose="020B0604020202020204" pitchFamily="34" charset="0"/>
                          <a:ea typeface="Aptos" panose="020B0004020202020204" pitchFamily="34" charset="0"/>
                          <a:cs typeface="Times New Roman" panose="02020603050405020304" pitchFamily="18" charset="0"/>
                        </a:rPr>
                        <a:t>behaviors</a:t>
                      </a:r>
                      <a:r>
                        <a:rPr lang="en-ID" sz="1600" b="0" i="0" u="none" strike="noStrike" kern="100" dirty="0">
                          <a:solidFill>
                            <a:schemeClr val="tx1"/>
                          </a:solidFill>
                          <a:effectLst/>
                          <a:highlight>
                            <a:srgbClr val="CAEDFB"/>
                          </a:highlight>
                          <a:latin typeface="Arial" panose="020B0604020202020204" pitchFamily="34" charset="0"/>
                          <a:ea typeface="Aptos" panose="020B0004020202020204" pitchFamily="34" charset="0"/>
                          <a:cs typeface="Times New Roman" panose="02020603050405020304" pitchFamily="18" charset="0"/>
                        </a:rPr>
                        <a:t> and preventive action drive from appreciation on their needs and dignity in providing the response.</a:t>
                      </a:r>
                      <a:endParaRPr lang="en-ID" sz="1600" b="0" i="0" u="none" strike="noStrike" dirty="0">
                        <a:solidFill>
                          <a:schemeClr val="tx1"/>
                        </a:solidFill>
                        <a:effectLst/>
                        <a:highlight>
                          <a:srgbClr val="CAEDFB"/>
                        </a:highlight>
                        <a:latin typeface="Arial" panose="020B0604020202020204" pitchFamily="34" charset="0"/>
                      </a:endParaRPr>
                    </a:p>
                  </a:txBody>
                  <a:tcPr marL="41961" marR="41961" marT="5828" marB="0" anchor="ctr">
                    <a:lnL w="12700" cap="flat" cmpd="sng" algn="ctr">
                      <a:solidFill>
                        <a:srgbClr val="60CAF3"/>
                      </a:solidFill>
                      <a:prstDash val="solid"/>
                      <a:round/>
                      <a:headEnd type="none" w="med" len="med"/>
                      <a:tailEnd type="none" w="med" len="med"/>
                    </a:lnL>
                    <a:lnR w="12700" cap="flat" cmpd="sng" algn="ctr">
                      <a:solidFill>
                        <a:srgbClr val="60CAF3"/>
                      </a:solidFill>
                      <a:prstDash val="solid"/>
                      <a:round/>
                      <a:headEnd type="none" w="med" len="med"/>
                      <a:tailEnd type="none" w="med" len="med"/>
                    </a:lnR>
                    <a:lnT w="12700" cap="flat" cmpd="sng" algn="ctr">
                      <a:solidFill>
                        <a:srgbClr val="60CAF3"/>
                      </a:solidFill>
                      <a:prstDash val="solid"/>
                      <a:round/>
                      <a:headEnd type="none" w="med" len="med"/>
                      <a:tailEnd type="none" w="med" len="med"/>
                    </a:lnT>
                    <a:lnB w="12700" cap="flat" cmpd="sng" algn="ctr">
                      <a:solidFill>
                        <a:srgbClr val="60CAF3"/>
                      </a:solidFill>
                      <a:prstDash val="solid"/>
                      <a:round/>
                      <a:headEnd type="none" w="med" len="med"/>
                      <a:tailEnd type="none" w="med" len="med"/>
                    </a:lnB>
                    <a:solidFill>
                      <a:srgbClr val="CAEDFB"/>
                    </a:solidFill>
                  </a:tcPr>
                </a:tc>
                <a:tc>
                  <a:txBody>
                    <a:bodyPr/>
                    <a:lstStyle/>
                    <a:p>
                      <a:pPr algn="l" fontAlgn="t">
                        <a:lnSpc>
                          <a:spcPct val="115000"/>
                        </a:lnSpc>
                        <a:spcBef>
                          <a:spcPts val="0"/>
                        </a:spcBef>
                        <a:spcAft>
                          <a:spcPts val="800"/>
                        </a:spcAft>
                      </a:pPr>
                      <a:r>
                        <a:rPr lang="en-ID" sz="1600" b="0" i="0" u="none" strike="noStrike" kern="100" dirty="0">
                          <a:solidFill>
                            <a:schemeClr val="tx1"/>
                          </a:solidFill>
                          <a:effectLst/>
                          <a:highlight>
                            <a:srgbClr val="CAEDFB"/>
                          </a:highlight>
                          <a:latin typeface="Arial" panose="020B0604020202020204" pitchFamily="34" charset="0"/>
                          <a:ea typeface="Aptos" panose="020B0004020202020204" pitchFamily="34" charset="0"/>
                          <a:cs typeface="Times New Roman" panose="02020603050405020304" pitchFamily="18" charset="0"/>
                        </a:rPr>
                        <a:t>The inclusive feedback channels (including child-friendly) are prepared as part of program planning) – It requires resources to gather, process, and respond to feedback. It is being promoted to participation for use and </a:t>
                      </a:r>
                      <a:r>
                        <a:rPr lang="en-ID" sz="1600" b="0" i="0" u="none" strike="noStrike" kern="100" dirty="0" err="1">
                          <a:solidFill>
                            <a:schemeClr val="tx1"/>
                          </a:solidFill>
                          <a:effectLst/>
                          <a:highlight>
                            <a:srgbClr val="CAEDFB"/>
                          </a:highlight>
                          <a:latin typeface="Arial" panose="020B0604020202020204" pitchFamily="34" charset="0"/>
                          <a:ea typeface="Aptos" panose="020B0004020202020204" pitchFamily="34" charset="0"/>
                          <a:cs typeface="Times New Roman" panose="02020603050405020304" pitchFamily="18" charset="0"/>
                        </a:rPr>
                        <a:t>familarization</a:t>
                      </a:r>
                      <a:r>
                        <a:rPr lang="en-ID" sz="1600" b="0" i="0" u="none" strike="noStrike" kern="100" dirty="0">
                          <a:solidFill>
                            <a:schemeClr val="tx1"/>
                          </a:solidFill>
                          <a:effectLst/>
                          <a:highlight>
                            <a:srgbClr val="CAEDFB"/>
                          </a:highlight>
                          <a:latin typeface="Arial" panose="020B0604020202020204" pitchFamily="34" charset="0"/>
                          <a:ea typeface="Aptos" panose="020B0004020202020204" pitchFamily="34" charset="0"/>
                          <a:cs typeface="Times New Roman" panose="02020603050405020304" pitchFamily="18" charset="0"/>
                        </a:rPr>
                        <a:t>.</a:t>
                      </a:r>
                      <a:endParaRPr lang="en-ID" sz="1600" b="0" i="0" u="none" strike="noStrike" dirty="0">
                        <a:solidFill>
                          <a:schemeClr val="tx1"/>
                        </a:solidFill>
                        <a:effectLst/>
                        <a:highlight>
                          <a:srgbClr val="CAEDFB"/>
                        </a:highlight>
                        <a:latin typeface="Arial" panose="020B0604020202020204" pitchFamily="34" charset="0"/>
                      </a:endParaRPr>
                    </a:p>
                  </a:txBody>
                  <a:tcPr marL="41961" marR="41961" marT="5828" marB="0" anchor="ctr">
                    <a:lnL w="12700" cap="flat" cmpd="sng" algn="ctr">
                      <a:solidFill>
                        <a:srgbClr val="60CAF3"/>
                      </a:solidFill>
                      <a:prstDash val="solid"/>
                      <a:round/>
                      <a:headEnd type="none" w="med" len="med"/>
                      <a:tailEnd type="none" w="med" len="med"/>
                    </a:lnL>
                    <a:lnR w="12700" cap="flat" cmpd="sng" algn="ctr">
                      <a:solidFill>
                        <a:srgbClr val="60CAF3"/>
                      </a:solidFill>
                      <a:prstDash val="solid"/>
                      <a:round/>
                      <a:headEnd type="none" w="med" len="med"/>
                      <a:tailEnd type="none" w="med" len="med"/>
                    </a:lnR>
                    <a:lnT w="12700" cap="flat" cmpd="sng" algn="ctr">
                      <a:solidFill>
                        <a:srgbClr val="60CAF3"/>
                      </a:solidFill>
                      <a:prstDash val="solid"/>
                      <a:round/>
                      <a:headEnd type="none" w="med" len="med"/>
                      <a:tailEnd type="none" w="med" len="med"/>
                    </a:lnT>
                    <a:lnB w="12700" cap="flat" cmpd="sng" algn="ctr">
                      <a:solidFill>
                        <a:srgbClr val="60CAF3"/>
                      </a:solidFill>
                      <a:prstDash val="solid"/>
                      <a:round/>
                      <a:headEnd type="none" w="med" len="med"/>
                      <a:tailEnd type="none" w="med" len="med"/>
                    </a:lnB>
                    <a:solidFill>
                      <a:srgbClr val="CAEDFB"/>
                    </a:solidFill>
                  </a:tcPr>
                </a:tc>
                <a:tc>
                  <a:txBody>
                    <a:bodyPr/>
                    <a:lstStyle/>
                    <a:p>
                      <a:pPr algn="l" fontAlgn="t">
                        <a:lnSpc>
                          <a:spcPct val="115000"/>
                        </a:lnSpc>
                        <a:spcBef>
                          <a:spcPts val="0"/>
                        </a:spcBef>
                        <a:spcAft>
                          <a:spcPts val="800"/>
                        </a:spcAft>
                      </a:pPr>
                      <a:r>
                        <a:rPr lang="en-US" sz="1600" b="0" i="0" u="none" strike="noStrike" dirty="0">
                          <a:solidFill>
                            <a:schemeClr val="tx1"/>
                          </a:solidFill>
                          <a:effectLst/>
                          <a:latin typeface="Arial" panose="020B0604020202020204" pitchFamily="34" charset="0"/>
                        </a:rPr>
                        <a:t>Feedback is obtained through different tools, such as written (on paper or digital forms), verbal (on phone or discussion), and drawing to express one's</a:t>
                      </a:r>
                      <a:r>
                        <a:rPr lang="en-US" sz="1600" b="0" i="0" u="none" strike="noStrike" dirty="0">
                          <a:solidFill>
                            <a:schemeClr val="tx1"/>
                          </a:solidFill>
                          <a:effectLst/>
                          <a:highlight>
                            <a:srgbClr val="CAEDFB"/>
                          </a:highlight>
                          <a:latin typeface="Arial" panose="020B0604020202020204" pitchFamily="34" charset="0"/>
                        </a:rPr>
                        <a:t> feelings (for children).</a:t>
                      </a:r>
                    </a:p>
                    <a:p>
                      <a:pPr algn="l" fontAlgn="t">
                        <a:lnSpc>
                          <a:spcPct val="115000"/>
                        </a:lnSpc>
                        <a:spcBef>
                          <a:spcPts val="0"/>
                        </a:spcBef>
                        <a:spcAft>
                          <a:spcPts val="800"/>
                        </a:spcAft>
                      </a:pPr>
                      <a:r>
                        <a:rPr lang="en-US" sz="1600" b="0" i="0" u="none" strike="noStrike" dirty="0">
                          <a:solidFill>
                            <a:schemeClr val="tx1"/>
                          </a:solidFill>
                          <a:effectLst/>
                          <a:highlight>
                            <a:srgbClr val="CAEDFB"/>
                          </a:highlight>
                          <a:latin typeface="Arial" panose="020B0604020202020204" pitchFamily="34" charset="0"/>
                        </a:rPr>
                        <a:t>Post-distribution monitoring (PDM) results also provided information on the satisfaction of the hygiene items.</a:t>
                      </a:r>
                      <a:endParaRPr lang="en-ID" sz="1600" b="0" i="0" u="none" strike="noStrike" dirty="0">
                        <a:solidFill>
                          <a:schemeClr val="tx1"/>
                        </a:solidFill>
                        <a:effectLst/>
                        <a:highlight>
                          <a:srgbClr val="CAEDFB"/>
                        </a:highlight>
                        <a:latin typeface="Arial" panose="020B0604020202020204" pitchFamily="34" charset="0"/>
                      </a:endParaRPr>
                    </a:p>
                  </a:txBody>
                  <a:tcPr marL="41961" marR="41961" marT="5828" marB="0" anchor="ctr">
                    <a:lnL w="12700" cap="flat" cmpd="sng" algn="ctr">
                      <a:solidFill>
                        <a:srgbClr val="60CAF3"/>
                      </a:solidFill>
                      <a:prstDash val="solid"/>
                      <a:round/>
                      <a:headEnd type="none" w="med" len="med"/>
                      <a:tailEnd type="none" w="med" len="med"/>
                    </a:lnL>
                    <a:lnR w="12700" cap="flat" cmpd="sng" algn="ctr">
                      <a:solidFill>
                        <a:srgbClr val="60CAF3"/>
                      </a:solidFill>
                      <a:prstDash val="solid"/>
                      <a:round/>
                      <a:headEnd type="none" w="med" len="med"/>
                      <a:tailEnd type="none" w="med" len="med"/>
                    </a:lnR>
                    <a:lnT w="12700" cap="flat" cmpd="sng" algn="ctr">
                      <a:solidFill>
                        <a:srgbClr val="60CAF3"/>
                      </a:solidFill>
                      <a:prstDash val="solid"/>
                      <a:round/>
                      <a:headEnd type="none" w="med" len="med"/>
                      <a:tailEnd type="none" w="med" len="med"/>
                    </a:lnT>
                    <a:lnB w="12700" cap="flat" cmpd="sng" algn="ctr">
                      <a:solidFill>
                        <a:srgbClr val="60CAF3"/>
                      </a:solidFill>
                      <a:prstDash val="solid"/>
                      <a:round/>
                      <a:headEnd type="none" w="med" len="med"/>
                      <a:tailEnd type="none" w="med" len="med"/>
                    </a:lnB>
                    <a:solidFill>
                      <a:srgbClr val="CAEDFB"/>
                    </a:solidFill>
                  </a:tcPr>
                </a:tc>
                <a:tc>
                  <a:txBody>
                    <a:bodyPr/>
                    <a:lstStyle/>
                    <a:p>
                      <a:pPr algn="l" fontAlgn="t">
                        <a:lnSpc>
                          <a:spcPct val="115000"/>
                        </a:lnSpc>
                        <a:spcBef>
                          <a:spcPts val="0"/>
                        </a:spcBef>
                        <a:spcAft>
                          <a:spcPts val="800"/>
                        </a:spcAft>
                      </a:pPr>
                      <a:r>
                        <a:rPr lang="en-US" sz="1600" b="0" i="0" u="none" strike="noStrike" dirty="0">
                          <a:solidFill>
                            <a:schemeClr val="tx1"/>
                          </a:solidFill>
                          <a:effectLst/>
                          <a:highlight>
                            <a:srgbClr val="CAEDFB"/>
                          </a:highlight>
                          <a:latin typeface="Arial" panose="020B0604020202020204" pitchFamily="34" charset="0"/>
                        </a:rPr>
                        <a:t>Plan Indonesia uses a feedback dashboard to monitor feedback (receive, process, response, closing)</a:t>
                      </a:r>
                      <a:endParaRPr lang="en-ID" sz="1600" b="0" i="0" u="none" strike="noStrike" dirty="0">
                        <a:solidFill>
                          <a:schemeClr val="tx1"/>
                        </a:solidFill>
                        <a:effectLst/>
                        <a:highlight>
                          <a:srgbClr val="CAEDFB"/>
                        </a:highlight>
                        <a:latin typeface="Arial" panose="020B0604020202020204" pitchFamily="34" charset="0"/>
                      </a:endParaRPr>
                    </a:p>
                  </a:txBody>
                  <a:tcPr marL="41961" marR="41961" marT="5828" marB="0" anchor="ctr">
                    <a:lnL w="12700" cap="flat" cmpd="sng" algn="ctr">
                      <a:solidFill>
                        <a:srgbClr val="60CAF3"/>
                      </a:solidFill>
                      <a:prstDash val="solid"/>
                      <a:round/>
                      <a:headEnd type="none" w="med" len="med"/>
                      <a:tailEnd type="none" w="med" len="med"/>
                    </a:lnL>
                    <a:lnR w="12700" cap="flat" cmpd="sng" algn="ctr">
                      <a:solidFill>
                        <a:srgbClr val="60CAF3"/>
                      </a:solidFill>
                      <a:prstDash val="solid"/>
                      <a:round/>
                      <a:headEnd type="none" w="med" len="med"/>
                      <a:tailEnd type="none" w="med" len="med"/>
                    </a:lnR>
                    <a:lnT w="12700" cap="flat" cmpd="sng" algn="ctr">
                      <a:solidFill>
                        <a:srgbClr val="60CAF3"/>
                      </a:solidFill>
                      <a:prstDash val="solid"/>
                      <a:round/>
                      <a:headEnd type="none" w="med" len="med"/>
                      <a:tailEnd type="none" w="med" len="med"/>
                    </a:lnT>
                    <a:lnB w="12700" cap="flat" cmpd="sng" algn="ctr">
                      <a:solidFill>
                        <a:srgbClr val="60CAF3"/>
                      </a:solidFill>
                      <a:prstDash val="solid"/>
                      <a:round/>
                      <a:headEnd type="none" w="med" len="med"/>
                      <a:tailEnd type="none" w="med" len="med"/>
                    </a:lnB>
                    <a:solidFill>
                      <a:srgbClr val="CAEDFB"/>
                    </a:solidFill>
                  </a:tcPr>
                </a:tc>
                <a:extLst>
                  <a:ext uri="{0D108BD9-81ED-4DB2-BD59-A6C34878D82A}">
                    <a16:rowId xmlns:a16="http://schemas.microsoft.com/office/drawing/2014/main" val="231109855"/>
                  </a:ext>
                </a:extLst>
              </a:tr>
            </a:tbl>
          </a:graphicData>
        </a:graphic>
      </p:graphicFrame>
      <p:sp>
        <p:nvSpPr>
          <p:cNvPr id="6" name="TextBox 5">
            <a:extLst>
              <a:ext uri="{FF2B5EF4-FFF2-40B4-BE49-F238E27FC236}">
                <a16:creationId xmlns:a16="http://schemas.microsoft.com/office/drawing/2014/main" id="{5BA74719-833B-CE65-8FFE-8B6E2EDD45AA}"/>
              </a:ext>
            </a:extLst>
          </p:cNvPr>
          <p:cNvSpPr txBox="1"/>
          <p:nvPr/>
        </p:nvSpPr>
        <p:spPr>
          <a:xfrm>
            <a:off x="1028307" y="328425"/>
            <a:ext cx="15985698" cy="507831"/>
          </a:xfrm>
          <a:prstGeom prst="rect">
            <a:avLst/>
          </a:prstGeom>
          <a:noFill/>
        </p:spPr>
        <p:txBody>
          <a:bodyPr wrap="square">
            <a:spAutoFit/>
          </a:bodyPr>
          <a:lstStyle/>
          <a:p>
            <a:pPr algn="ctr"/>
            <a:r>
              <a:rPr lang="en-ID" sz="2700" b="1" dirty="0">
                <a:solidFill>
                  <a:srgbClr val="0070C0"/>
                </a:solidFill>
                <a:latin typeface="Poppins" panose="00000500000000000000" pitchFamily="2" charset="0"/>
                <a:ea typeface="Aptos" panose="020B0004020202020204" pitchFamily="34" charset="0"/>
                <a:cs typeface="Poppins" panose="00000500000000000000" pitchFamily="2" charset="0"/>
              </a:rPr>
              <a:t>Review Result </a:t>
            </a:r>
            <a:r>
              <a:rPr lang="en-ID" sz="2700" b="1" dirty="0">
                <a:latin typeface="Poppins" panose="00000500000000000000" pitchFamily="2" charset="0"/>
                <a:ea typeface="Aptos" panose="020B0004020202020204" pitchFamily="34" charset="0"/>
                <a:cs typeface="Poppins" panose="00000500000000000000" pitchFamily="2" charset="0"/>
              </a:rPr>
              <a:t>of CEA and Project Cycle Management in Hygiene Promotion Standards</a:t>
            </a:r>
            <a:endParaRPr lang="en-ID" sz="2700" b="1" dirty="0">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592616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309041">
            <a:off x="867488" y="948838"/>
            <a:ext cx="3505013" cy="1419530"/>
          </a:xfrm>
          <a:custGeom>
            <a:avLst/>
            <a:gdLst/>
            <a:ahLst/>
            <a:cxnLst/>
            <a:rect l="l" t="t" r="r" b="b"/>
            <a:pathLst>
              <a:path w="3505013" h="1419530">
                <a:moveTo>
                  <a:pt x="0" y="0"/>
                </a:moveTo>
                <a:lnTo>
                  <a:pt x="3505012" y="0"/>
                </a:lnTo>
                <a:lnTo>
                  <a:pt x="3505012" y="1419530"/>
                </a:lnTo>
                <a:lnTo>
                  <a:pt x="0" y="141953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D"/>
          </a:p>
        </p:txBody>
      </p:sp>
      <p:sp>
        <p:nvSpPr>
          <p:cNvPr id="3" name="Freeform 3"/>
          <p:cNvSpPr/>
          <p:nvPr/>
        </p:nvSpPr>
        <p:spPr>
          <a:xfrm>
            <a:off x="0" y="5937664"/>
            <a:ext cx="18288000" cy="5029200"/>
          </a:xfrm>
          <a:custGeom>
            <a:avLst/>
            <a:gdLst/>
            <a:ahLst/>
            <a:cxnLst/>
            <a:rect l="l" t="t" r="r" b="b"/>
            <a:pathLst>
              <a:path w="18288000" h="5029200">
                <a:moveTo>
                  <a:pt x="0" y="0"/>
                </a:moveTo>
                <a:lnTo>
                  <a:pt x="18288000" y="0"/>
                </a:lnTo>
                <a:lnTo>
                  <a:pt x="18288000" y="5029200"/>
                </a:lnTo>
                <a:lnTo>
                  <a:pt x="0" y="5029200"/>
                </a:lnTo>
                <a:lnTo>
                  <a:pt x="0" y="0"/>
                </a:lnTo>
                <a:close/>
              </a:path>
            </a:pathLst>
          </a:custGeom>
          <a:blipFill>
            <a:blip r:embed="rId4">
              <a:alphaModFix amt="6999"/>
              <a:extLst>
                <a:ext uri="{96DAC541-7B7A-43D3-8B79-37D633B846F1}">
                  <asvg:svgBlip xmlns:asvg="http://schemas.microsoft.com/office/drawing/2016/SVG/main" r:embed="rId5"/>
                </a:ext>
              </a:extLst>
            </a:blip>
            <a:stretch>
              <a:fillRect/>
            </a:stretch>
          </a:blipFill>
        </p:spPr>
        <p:txBody>
          <a:bodyPr/>
          <a:lstStyle/>
          <a:p>
            <a:endParaRPr lang="en-ID"/>
          </a:p>
        </p:txBody>
      </p:sp>
      <p:sp>
        <p:nvSpPr>
          <p:cNvPr id="4" name="Freeform 4"/>
          <p:cNvSpPr/>
          <p:nvPr/>
        </p:nvSpPr>
        <p:spPr>
          <a:xfrm>
            <a:off x="10399681" y="2407431"/>
            <a:ext cx="6859619" cy="6850869"/>
          </a:xfrm>
          <a:custGeom>
            <a:avLst/>
            <a:gdLst/>
            <a:ahLst/>
            <a:cxnLst/>
            <a:rect l="l" t="t" r="r" b="b"/>
            <a:pathLst>
              <a:path w="6859619" h="6850869">
                <a:moveTo>
                  <a:pt x="0" y="0"/>
                </a:moveTo>
                <a:lnTo>
                  <a:pt x="6859619" y="0"/>
                </a:lnTo>
                <a:lnTo>
                  <a:pt x="6859619" y="6850869"/>
                </a:lnTo>
                <a:lnTo>
                  <a:pt x="0" y="6850869"/>
                </a:lnTo>
                <a:lnTo>
                  <a:pt x="0" y="0"/>
                </a:lnTo>
                <a:close/>
              </a:path>
            </a:pathLst>
          </a:custGeom>
          <a:blipFill>
            <a:blip r:embed="rId6"/>
            <a:stretch>
              <a:fillRect/>
            </a:stretch>
          </a:blipFill>
        </p:spPr>
        <p:txBody>
          <a:bodyPr/>
          <a:lstStyle/>
          <a:p>
            <a:endParaRPr lang="en-ID"/>
          </a:p>
        </p:txBody>
      </p:sp>
      <p:sp>
        <p:nvSpPr>
          <p:cNvPr id="5" name="Freeform 5"/>
          <p:cNvSpPr/>
          <p:nvPr/>
        </p:nvSpPr>
        <p:spPr>
          <a:xfrm>
            <a:off x="16619203" y="450553"/>
            <a:ext cx="1280194" cy="687637"/>
          </a:xfrm>
          <a:custGeom>
            <a:avLst/>
            <a:gdLst/>
            <a:ahLst/>
            <a:cxnLst/>
            <a:rect l="l" t="t" r="r" b="b"/>
            <a:pathLst>
              <a:path w="1280194" h="687637">
                <a:moveTo>
                  <a:pt x="0" y="0"/>
                </a:moveTo>
                <a:lnTo>
                  <a:pt x="1280194" y="0"/>
                </a:lnTo>
                <a:lnTo>
                  <a:pt x="1280194" y="687637"/>
                </a:lnTo>
                <a:lnTo>
                  <a:pt x="0" y="687637"/>
                </a:lnTo>
                <a:lnTo>
                  <a:pt x="0" y="0"/>
                </a:lnTo>
                <a:close/>
              </a:path>
            </a:pathLst>
          </a:custGeom>
          <a:blipFill>
            <a:blip r:embed="rId7"/>
            <a:stretch>
              <a:fillRect/>
            </a:stretch>
          </a:blipFill>
        </p:spPr>
        <p:txBody>
          <a:bodyPr/>
          <a:lstStyle/>
          <a:p>
            <a:endParaRPr lang="en-ID"/>
          </a:p>
        </p:txBody>
      </p:sp>
      <p:sp>
        <p:nvSpPr>
          <p:cNvPr id="6" name="TextBox 6"/>
          <p:cNvSpPr txBox="1"/>
          <p:nvPr/>
        </p:nvSpPr>
        <p:spPr>
          <a:xfrm>
            <a:off x="1079949" y="1336658"/>
            <a:ext cx="3080089" cy="558165"/>
          </a:xfrm>
          <a:prstGeom prst="rect">
            <a:avLst/>
          </a:prstGeom>
        </p:spPr>
        <p:txBody>
          <a:bodyPr lIns="0" tIns="0" rIns="0" bIns="0" rtlCol="0" anchor="t">
            <a:spAutoFit/>
          </a:bodyPr>
          <a:lstStyle/>
          <a:p>
            <a:pPr algn="ctr">
              <a:lnSpc>
                <a:spcPts val="4409"/>
              </a:lnSpc>
            </a:pPr>
            <a:r>
              <a:rPr lang="en-US" sz="3150">
                <a:solidFill>
                  <a:srgbClr val="0072CE"/>
                </a:solidFill>
                <a:latin typeface="Poppins Bold"/>
              </a:rPr>
              <a:t>Key Learnings</a:t>
            </a:r>
          </a:p>
        </p:txBody>
      </p:sp>
      <p:sp>
        <p:nvSpPr>
          <p:cNvPr id="7" name="TextBox 7"/>
          <p:cNvSpPr txBox="1"/>
          <p:nvPr/>
        </p:nvSpPr>
        <p:spPr>
          <a:xfrm>
            <a:off x="1028700" y="3003996"/>
            <a:ext cx="8982231" cy="6988067"/>
          </a:xfrm>
          <a:prstGeom prst="rect">
            <a:avLst/>
          </a:prstGeom>
        </p:spPr>
        <p:txBody>
          <a:bodyPr lIns="0" tIns="0" rIns="0" bIns="0" rtlCol="0" anchor="t">
            <a:spAutoFit/>
          </a:bodyPr>
          <a:lstStyle/>
          <a:p>
            <a:pPr marL="572138" lvl="1" indent="-286069">
              <a:lnSpc>
                <a:spcPts val="5008"/>
              </a:lnSpc>
              <a:buFont typeface="Arial"/>
              <a:buChar char="•"/>
            </a:pPr>
            <a:r>
              <a:rPr lang="en-US" sz="2650" dirty="0">
                <a:solidFill>
                  <a:srgbClr val="000000"/>
                </a:solidFill>
                <a:latin typeface="Poppins"/>
              </a:rPr>
              <a:t>The Sphere provides clear guidance to the humanitarian actors to develop an appropriate and relevant response (from design, planning, implementation, MEAL)</a:t>
            </a:r>
          </a:p>
          <a:p>
            <a:pPr>
              <a:lnSpc>
                <a:spcPts val="5008"/>
              </a:lnSpc>
            </a:pPr>
            <a:endParaRPr lang="en-US" sz="2650" dirty="0">
              <a:solidFill>
                <a:srgbClr val="000000"/>
              </a:solidFill>
              <a:latin typeface="Poppins"/>
            </a:endParaRPr>
          </a:p>
          <a:p>
            <a:pPr marL="572138" lvl="1" indent="-286069">
              <a:lnSpc>
                <a:spcPts val="5008"/>
              </a:lnSpc>
              <a:buFont typeface="Arial"/>
              <a:buChar char="•"/>
            </a:pPr>
            <a:r>
              <a:rPr lang="en-US" sz="2650" dirty="0">
                <a:solidFill>
                  <a:srgbClr val="000000"/>
                </a:solidFill>
                <a:latin typeface="Poppins"/>
              </a:rPr>
              <a:t>Respectful and dignified WASH response for the affected people can be obtained by listening to the different groups of people, engaging local leaders and groups, and responding to the feedback </a:t>
            </a:r>
          </a:p>
          <a:p>
            <a:pPr>
              <a:lnSpc>
                <a:spcPts val="5008"/>
              </a:lnSpc>
            </a:pPr>
            <a:endParaRPr lang="en-US" sz="2650" dirty="0">
              <a:solidFill>
                <a:srgbClr val="000000"/>
              </a:solidFill>
              <a:latin typeface="Poppi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6647" r="-9033"/>
            </a:stretch>
          </a:blipFill>
        </p:spPr>
        <p:txBody>
          <a:bodyPr/>
          <a:lstStyle/>
          <a:p>
            <a:endParaRPr lang="en-ID"/>
          </a:p>
        </p:txBody>
      </p:sp>
      <p:grpSp>
        <p:nvGrpSpPr>
          <p:cNvPr id="3" name="Group 3"/>
          <p:cNvGrpSpPr/>
          <p:nvPr/>
        </p:nvGrpSpPr>
        <p:grpSpPr>
          <a:xfrm>
            <a:off x="0" y="-3695700"/>
            <a:ext cx="18288000" cy="13982701"/>
            <a:chOff x="0" y="0"/>
            <a:chExt cx="4816593" cy="2948188"/>
          </a:xfrm>
        </p:grpSpPr>
        <p:sp>
          <p:nvSpPr>
            <p:cNvPr id="4" name="Freeform 4"/>
            <p:cNvSpPr/>
            <p:nvPr/>
          </p:nvSpPr>
          <p:spPr>
            <a:xfrm>
              <a:off x="0" y="0"/>
              <a:ext cx="4816592" cy="2948188"/>
            </a:xfrm>
            <a:custGeom>
              <a:avLst/>
              <a:gdLst/>
              <a:ahLst/>
              <a:cxnLst/>
              <a:rect l="l" t="t" r="r" b="b"/>
              <a:pathLst>
                <a:path w="4816592" h="2948188">
                  <a:moveTo>
                    <a:pt x="0" y="0"/>
                  </a:moveTo>
                  <a:lnTo>
                    <a:pt x="4816592" y="0"/>
                  </a:lnTo>
                  <a:lnTo>
                    <a:pt x="4816592" y="2948188"/>
                  </a:lnTo>
                  <a:lnTo>
                    <a:pt x="0" y="2948188"/>
                  </a:lnTo>
                  <a:close/>
                </a:path>
              </a:pathLst>
            </a:custGeom>
            <a:gradFill rotWithShape="1">
              <a:gsLst>
                <a:gs pos="0">
                  <a:srgbClr val="FFFBFB">
                    <a:alpha val="0"/>
                  </a:srgbClr>
                </a:gs>
                <a:gs pos="100000">
                  <a:srgbClr val="0072CE">
                    <a:alpha val="100000"/>
                  </a:srgbClr>
                </a:gs>
              </a:gsLst>
              <a:lin ang="5400000"/>
            </a:gradFill>
          </p:spPr>
          <p:txBody>
            <a:bodyPr/>
            <a:lstStyle/>
            <a:p>
              <a:endParaRPr lang="en-ID"/>
            </a:p>
          </p:txBody>
        </p:sp>
        <p:sp>
          <p:nvSpPr>
            <p:cNvPr id="5" name="TextBox 5"/>
            <p:cNvSpPr txBox="1"/>
            <p:nvPr/>
          </p:nvSpPr>
          <p:spPr>
            <a:xfrm>
              <a:off x="0" y="-47625"/>
              <a:ext cx="4816593" cy="2995813"/>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4421850" y="3998121"/>
            <a:ext cx="9444296" cy="1835631"/>
          </a:xfrm>
          <a:prstGeom prst="rect">
            <a:avLst/>
          </a:prstGeom>
        </p:spPr>
        <p:txBody>
          <a:bodyPr wrap="square" lIns="0" tIns="0" rIns="0" bIns="0" rtlCol="0" anchor="t">
            <a:spAutoFit/>
          </a:bodyPr>
          <a:lstStyle/>
          <a:p>
            <a:pPr algn="ctr">
              <a:lnSpc>
                <a:spcPts val="15760"/>
              </a:lnSpc>
            </a:pPr>
            <a:r>
              <a:rPr lang="en-US" sz="8800" b="1" dirty="0">
                <a:solidFill>
                  <a:srgbClr val="FFD500"/>
                </a:solidFill>
                <a:effectLst>
                  <a:outerShdw blurRad="38100" dist="38100" dir="2700000" algn="tl">
                    <a:srgbClr val="000000">
                      <a:alpha val="43137"/>
                    </a:srgbClr>
                  </a:outerShdw>
                </a:effectLst>
                <a:latin typeface="Poppins Bold"/>
              </a:rPr>
              <a:t>Thank You</a:t>
            </a:r>
          </a:p>
        </p:txBody>
      </p:sp>
      <p:sp>
        <p:nvSpPr>
          <p:cNvPr id="7" name="Freeform 7"/>
          <p:cNvSpPr/>
          <p:nvPr/>
        </p:nvSpPr>
        <p:spPr>
          <a:xfrm>
            <a:off x="6396741" y="7719447"/>
            <a:ext cx="730167" cy="730167"/>
          </a:xfrm>
          <a:custGeom>
            <a:avLst/>
            <a:gdLst/>
            <a:ahLst/>
            <a:cxnLst/>
            <a:rect l="l" t="t" r="r" b="b"/>
            <a:pathLst>
              <a:path w="730167" h="730167">
                <a:moveTo>
                  <a:pt x="0" y="0"/>
                </a:moveTo>
                <a:lnTo>
                  <a:pt x="730167" y="0"/>
                </a:lnTo>
                <a:lnTo>
                  <a:pt x="730167" y="730167"/>
                </a:lnTo>
                <a:lnTo>
                  <a:pt x="0" y="73016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ID"/>
          </a:p>
        </p:txBody>
      </p:sp>
      <p:sp>
        <p:nvSpPr>
          <p:cNvPr id="8" name="Freeform 8"/>
          <p:cNvSpPr/>
          <p:nvPr/>
        </p:nvSpPr>
        <p:spPr>
          <a:xfrm>
            <a:off x="7479841" y="7702162"/>
            <a:ext cx="747452" cy="747452"/>
          </a:xfrm>
          <a:custGeom>
            <a:avLst/>
            <a:gdLst/>
            <a:ahLst/>
            <a:cxnLst/>
            <a:rect l="l" t="t" r="r" b="b"/>
            <a:pathLst>
              <a:path w="747452" h="747452">
                <a:moveTo>
                  <a:pt x="0" y="0"/>
                </a:moveTo>
                <a:lnTo>
                  <a:pt x="747452" y="0"/>
                </a:lnTo>
                <a:lnTo>
                  <a:pt x="747452" y="747452"/>
                </a:lnTo>
                <a:lnTo>
                  <a:pt x="0" y="74745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ID"/>
          </a:p>
        </p:txBody>
      </p:sp>
      <p:sp>
        <p:nvSpPr>
          <p:cNvPr id="9" name="Freeform 9"/>
          <p:cNvSpPr/>
          <p:nvPr/>
        </p:nvSpPr>
        <p:spPr>
          <a:xfrm>
            <a:off x="8580227" y="7719447"/>
            <a:ext cx="775281" cy="775281"/>
          </a:xfrm>
          <a:custGeom>
            <a:avLst/>
            <a:gdLst/>
            <a:ahLst/>
            <a:cxnLst/>
            <a:rect l="l" t="t" r="r" b="b"/>
            <a:pathLst>
              <a:path w="775281" h="775281">
                <a:moveTo>
                  <a:pt x="0" y="0"/>
                </a:moveTo>
                <a:lnTo>
                  <a:pt x="775281" y="0"/>
                </a:lnTo>
                <a:lnTo>
                  <a:pt x="775281" y="775281"/>
                </a:lnTo>
                <a:lnTo>
                  <a:pt x="0" y="77528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ID"/>
          </a:p>
        </p:txBody>
      </p:sp>
      <p:sp>
        <p:nvSpPr>
          <p:cNvPr id="10" name="Freeform 10"/>
          <p:cNvSpPr/>
          <p:nvPr/>
        </p:nvSpPr>
        <p:spPr>
          <a:xfrm>
            <a:off x="5268929" y="7718270"/>
            <a:ext cx="775281" cy="775281"/>
          </a:xfrm>
          <a:custGeom>
            <a:avLst/>
            <a:gdLst/>
            <a:ahLst/>
            <a:cxnLst/>
            <a:rect l="l" t="t" r="r" b="b"/>
            <a:pathLst>
              <a:path w="775281" h="775281">
                <a:moveTo>
                  <a:pt x="0" y="0"/>
                </a:moveTo>
                <a:lnTo>
                  <a:pt x="775281" y="0"/>
                </a:lnTo>
                <a:lnTo>
                  <a:pt x="775281" y="775281"/>
                </a:lnTo>
                <a:lnTo>
                  <a:pt x="0" y="77528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ID"/>
          </a:p>
        </p:txBody>
      </p:sp>
      <p:sp>
        <p:nvSpPr>
          <p:cNvPr id="11" name="Freeform 11"/>
          <p:cNvSpPr/>
          <p:nvPr/>
        </p:nvSpPr>
        <p:spPr>
          <a:xfrm>
            <a:off x="5462749" y="7861749"/>
            <a:ext cx="387640" cy="445564"/>
          </a:xfrm>
          <a:custGeom>
            <a:avLst/>
            <a:gdLst/>
            <a:ahLst/>
            <a:cxnLst/>
            <a:rect l="l" t="t" r="r" b="b"/>
            <a:pathLst>
              <a:path w="387640" h="445564">
                <a:moveTo>
                  <a:pt x="0" y="0"/>
                </a:moveTo>
                <a:lnTo>
                  <a:pt x="387641" y="0"/>
                </a:lnTo>
                <a:lnTo>
                  <a:pt x="387641" y="445564"/>
                </a:lnTo>
                <a:lnTo>
                  <a:pt x="0" y="445564"/>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ID"/>
          </a:p>
        </p:txBody>
      </p:sp>
      <p:sp>
        <p:nvSpPr>
          <p:cNvPr id="12" name="Freeform 12"/>
          <p:cNvSpPr/>
          <p:nvPr/>
        </p:nvSpPr>
        <p:spPr>
          <a:xfrm>
            <a:off x="6551387" y="7894955"/>
            <a:ext cx="421279" cy="379151"/>
          </a:xfrm>
          <a:custGeom>
            <a:avLst/>
            <a:gdLst/>
            <a:ahLst/>
            <a:cxnLst/>
            <a:rect l="l" t="t" r="r" b="b"/>
            <a:pathLst>
              <a:path w="421279" h="379151">
                <a:moveTo>
                  <a:pt x="0" y="0"/>
                </a:moveTo>
                <a:lnTo>
                  <a:pt x="421278" y="0"/>
                </a:lnTo>
                <a:lnTo>
                  <a:pt x="421278" y="379151"/>
                </a:lnTo>
                <a:lnTo>
                  <a:pt x="0" y="379151"/>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ID"/>
          </a:p>
        </p:txBody>
      </p:sp>
      <p:sp>
        <p:nvSpPr>
          <p:cNvPr id="13" name="TextBox 13"/>
          <p:cNvSpPr txBox="1"/>
          <p:nvPr/>
        </p:nvSpPr>
        <p:spPr>
          <a:xfrm>
            <a:off x="9860333" y="7818755"/>
            <a:ext cx="2928742" cy="468333"/>
          </a:xfrm>
          <a:prstGeom prst="rect">
            <a:avLst/>
          </a:prstGeom>
        </p:spPr>
        <p:txBody>
          <a:bodyPr lIns="0" tIns="0" rIns="0" bIns="0" rtlCol="0" anchor="t">
            <a:spAutoFit/>
          </a:bodyPr>
          <a:lstStyle/>
          <a:p>
            <a:pPr algn="ctr">
              <a:lnSpc>
                <a:spcPts val="4011"/>
              </a:lnSpc>
            </a:pPr>
            <a:r>
              <a:rPr lang="en-US" sz="2865" b="1" dirty="0">
                <a:solidFill>
                  <a:srgbClr val="FDFDFD"/>
                </a:solidFill>
                <a:latin typeface="Arialle Bold"/>
              </a:rPr>
              <a:t>@planindonesia</a:t>
            </a:r>
          </a:p>
        </p:txBody>
      </p:sp>
      <p:sp>
        <p:nvSpPr>
          <p:cNvPr id="14" name="Freeform 14"/>
          <p:cNvSpPr/>
          <p:nvPr/>
        </p:nvSpPr>
        <p:spPr>
          <a:xfrm>
            <a:off x="766318" y="9049556"/>
            <a:ext cx="789980" cy="789980"/>
          </a:xfrm>
          <a:custGeom>
            <a:avLst/>
            <a:gdLst/>
            <a:ahLst/>
            <a:cxnLst/>
            <a:rect l="l" t="t" r="r" b="b"/>
            <a:pathLst>
              <a:path w="789980" h="789980">
                <a:moveTo>
                  <a:pt x="0" y="0"/>
                </a:moveTo>
                <a:lnTo>
                  <a:pt x="789980" y="0"/>
                </a:lnTo>
                <a:lnTo>
                  <a:pt x="789980" y="789981"/>
                </a:lnTo>
                <a:lnTo>
                  <a:pt x="0" y="789981"/>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ID"/>
          </a:p>
        </p:txBody>
      </p:sp>
      <p:sp>
        <p:nvSpPr>
          <p:cNvPr id="15" name="TextBox 15"/>
          <p:cNvSpPr txBox="1"/>
          <p:nvPr/>
        </p:nvSpPr>
        <p:spPr>
          <a:xfrm>
            <a:off x="1871925" y="9150572"/>
            <a:ext cx="5685956" cy="468333"/>
          </a:xfrm>
          <a:prstGeom prst="rect">
            <a:avLst/>
          </a:prstGeom>
        </p:spPr>
        <p:txBody>
          <a:bodyPr lIns="0" tIns="0" rIns="0" bIns="0" rtlCol="0" anchor="t">
            <a:spAutoFit/>
          </a:bodyPr>
          <a:lstStyle/>
          <a:p>
            <a:pPr algn="ctr">
              <a:lnSpc>
                <a:spcPts val="4011"/>
              </a:lnSpc>
            </a:pPr>
            <a:r>
              <a:rPr lang="en-US" sz="2865" b="1" dirty="0">
                <a:solidFill>
                  <a:srgbClr val="FDFDFD"/>
                </a:solidFill>
                <a:latin typeface="Arialle Bold"/>
              </a:rPr>
              <a:t>Plan Indonesia Official Channel</a:t>
            </a:r>
          </a:p>
        </p:txBody>
      </p:sp>
      <p:sp>
        <p:nvSpPr>
          <p:cNvPr id="16" name="Freeform 16"/>
          <p:cNvSpPr/>
          <p:nvPr/>
        </p:nvSpPr>
        <p:spPr>
          <a:xfrm>
            <a:off x="10972800" y="9109369"/>
            <a:ext cx="730167" cy="730167"/>
          </a:xfrm>
          <a:custGeom>
            <a:avLst/>
            <a:gdLst/>
            <a:ahLst/>
            <a:cxnLst/>
            <a:rect l="l" t="t" r="r" b="b"/>
            <a:pathLst>
              <a:path w="730167" h="730167">
                <a:moveTo>
                  <a:pt x="0" y="0"/>
                </a:moveTo>
                <a:lnTo>
                  <a:pt x="730167" y="0"/>
                </a:lnTo>
                <a:lnTo>
                  <a:pt x="730167" y="730167"/>
                </a:lnTo>
                <a:lnTo>
                  <a:pt x="0" y="730167"/>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ID"/>
          </a:p>
        </p:txBody>
      </p:sp>
      <p:sp>
        <p:nvSpPr>
          <p:cNvPr id="17" name="TextBox 17"/>
          <p:cNvSpPr txBox="1"/>
          <p:nvPr/>
        </p:nvSpPr>
        <p:spPr>
          <a:xfrm>
            <a:off x="12098347" y="9180478"/>
            <a:ext cx="5028345" cy="468333"/>
          </a:xfrm>
          <a:prstGeom prst="rect">
            <a:avLst/>
          </a:prstGeom>
        </p:spPr>
        <p:txBody>
          <a:bodyPr lIns="0" tIns="0" rIns="0" bIns="0" rtlCol="0" anchor="t">
            <a:spAutoFit/>
          </a:bodyPr>
          <a:lstStyle/>
          <a:p>
            <a:pPr algn="ctr">
              <a:lnSpc>
                <a:spcPts val="4011"/>
              </a:lnSpc>
            </a:pPr>
            <a:r>
              <a:rPr lang="en-US" sz="2865" b="1" dirty="0">
                <a:solidFill>
                  <a:srgbClr val="FDFDFD"/>
                </a:solidFill>
                <a:latin typeface="Arialle Bold"/>
              </a:rPr>
              <a:t>www.plan-international.or.id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0548E345B6D594AAA06BAD71EA843DF" ma:contentTypeVersion="19" ma:contentTypeDescription="Create a new document." ma:contentTypeScope="" ma:versionID="8008c501d2b39bcfb150069c450b2174">
  <xsd:schema xmlns:xsd="http://www.w3.org/2001/XMLSchema" xmlns:xs="http://www.w3.org/2001/XMLSchema" xmlns:p="http://schemas.microsoft.com/office/2006/metadata/properties" xmlns:ns2="1355b3f0-e072-4ae3-b261-722c43fa6e26" xmlns:ns3="9051fefc-2ea4-4620-a82b-61f19e316bb6" targetNamespace="http://schemas.microsoft.com/office/2006/metadata/properties" ma:root="true" ma:fieldsID="a9e89cfd3ed98dd724201eaea45d4495" ns2:_="" ns3:_="">
    <xsd:import namespace="1355b3f0-e072-4ae3-b261-722c43fa6e26"/>
    <xsd:import namespace="9051fefc-2ea4-4620-a82b-61f19e316bb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2:MediaServiceAutoKeyPoints" minOccurs="0"/>
                <xsd:element ref="ns2:MediaServiceKeyPoints" minOccurs="0"/>
                <xsd:element ref="ns3:SharedWithUsers" minOccurs="0"/>
                <xsd:element ref="ns3:SharedWithDetails" minOccurs="0"/>
                <xsd:element ref="ns2:_Flow_SignoffStatu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55b3f0-e072-4ae3-b261-722c43fa6e2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_Flow_SignoffStatus" ma:index="20" nillable="true" ma:displayName="État de validation" ma:internalName="_x00c9_tat_x0020_de_x0020_validation">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fc2c48a7-3976-43da-8c19-cb30e3e77c6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051fefc-2ea4-4620-a82b-61f19e316bb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8403d0eb-ff5c-4829-9fc3-59ef669ebb52}" ma:internalName="TaxCatchAll" ma:showField="CatchAllData" ma:web="9051fefc-2ea4-4620-a82b-61f19e316bb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33319EF-163C-46BC-A2D8-8DEEDA20ADBA}"/>
</file>

<file path=customXml/itemProps2.xml><?xml version="1.0" encoding="utf-8"?>
<ds:datastoreItem xmlns:ds="http://schemas.openxmlformats.org/officeDocument/2006/customXml" ds:itemID="{17A03732-3400-4ED5-A18F-B477D24F4E56}"/>
</file>

<file path=docProps/app.xml><?xml version="1.0" encoding="utf-8"?>
<Properties xmlns="http://schemas.openxmlformats.org/officeDocument/2006/extended-properties" xmlns:vt="http://schemas.openxmlformats.org/officeDocument/2006/docPropsVTypes">
  <TotalTime>206</TotalTime>
  <Words>1376</Words>
  <Application>Microsoft Office PowerPoint</Application>
  <PresentationFormat>Custom</PresentationFormat>
  <Paragraphs>80</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Poppins</vt:lpstr>
      <vt:lpstr>Poppins Bold</vt:lpstr>
      <vt:lpstr>Arialle Bold</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 Mba Ngurah</dc:title>
  <dc:creator>Ida Ngurah</dc:creator>
  <cp:lastModifiedBy>Ngurah, Ida</cp:lastModifiedBy>
  <cp:revision>5</cp:revision>
  <dcterms:created xsi:type="dcterms:W3CDTF">2006-08-16T00:00:00Z</dcterms:created>
  <dcterms:modified xsi:type="dcterms:W3CDTF">2024-05-02T13:47:02Z</dcterms:modified>
  <dc:identifier>DAGDuiqLDZI</dc:identifier>
</cp:coreProperties>
</file>