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2" r:id="rId4"/>
  </p:sldMasterIdLst>
  <p:notesMasterIdLst>
    <p:notesMasterId r:id="rId23"/>
  </p:notesMasterIdLst>
  <p:sldIdLst>
    <p:sldId id="256" r:id="rId5"/>
    <p:sldId id="405" r:id="rId6"/>
    <p:sldId id="408" r:id="rId7"/>
    <p:sldId id="438" r:id="rId8"/>
    <p:sldId id="436" r:id="rId9"/>
    <p:sldId id="437" r:id="rId10"/>
    <p:sldId id="351" r:id="rId11"/>
    <p:sldId id="419" r:id="rId12"/>
    <p:sldId id="418" r:id="rId13"/>
    <p:sldId id="417" r:id="rId14"/>
    <p:sldId id="435" r:id="rId15"/>
    <p:sldId id="415" r:id="rId16"/>
    <p:sldId id="439" r:id="rId17"/>
    <p:sldId id="414" r:id="rId18"/>
    <p:sldId id="441" r:id="rId19"/>
    <p:sldId id="377" r:id="rId20"/>
    <p:sldId id="261" r:id="rId21"/>
    <p:sldId id="440" r:id="rId22"/>
  </p:sldIdLst>
  <p:sldSz cx="13004800" cy="97536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Benicchio" initials="RB" lastIdx="2" clrIdx="0">
    <p:extLst>
      <p:ext uri="{19B8F6BF-5375-455C-9EA6-DF929625EA0E}">
        <p15:presenceInfo xmlns:p15="http://schemas.microsoft.com/office/powerpoint/2012/main" userId="S::romain.benicchio@spherestandards.org::f3db75f5-05d7-41fc-8294-6fe5a9acee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A"/>
    <a:srgbClr val="11AD8D"/>
    <a:srgbClr val="773CBE"/>
    <a:srgbClr val="2E1F13"/>
    <a:srgbClr val="000000"/>
    <a:srgbClr val="D9D9D9"/>
    <a:srgbClr val="00459D"/>
    <a:srgbClr val="B54500"/>
    <a:srgbClr val="625D6A"/>
    <a:srgbClr val="00B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00A585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A58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508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254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85732" autoAdjust="0"/>
  </p:normalViewPr>
  <p:slideViewPr>
    <p:cSldViewPr snapToGrid="0">
      <p:cViewPr varScale="1">
        <p:scale>
          <a:sx n="55" d="100"/>
          <a:sy n="55" d="100"/>
        </p:scale>
        <p:origin x="15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6T16:30:13.086" idx="2">
    <p:pos x="3486" y="5053"/>
    <p:text>I would add another point, either or somewhere else about Sphere being a public service to the humanitarian sector. All our resources and servics are fr of charge and open source.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6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313926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have a look at this citation and at this picture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857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753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8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444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5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D2CA1-D120-9748-B6F6-7C32249A99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9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7C5D-8AE6-9BFA-2DF2-FDA697790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4DF095-4177-5615-15B2-3BE37988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54353-30B0-5F47-DA66-A066EB27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E3343-92BF-A737-2F5A-15EF544D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EEB78-4839-881C-C506-C0B11EF5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09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5293D-A189-42D4-D16B-333B48E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2B2564-BDE8-60E4-75B6-AE8A3EFD4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6F262-03BB-6608-EF1C-CD636001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BB779-5C40-5DC4-7DF4-31031F6B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D4575-9B90-ADE6-F8F8-F94E2188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97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51B36B-7497-C1F0-971A-A040AA4C5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54449F-0054-BF60-EC2C-4C10842F1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39C8B-242A-C859-C523-B15830F5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E2145-3E3E-FB83-F103-1CCDB39A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37577-7AD8-B581-BBDB-5B54C022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40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0" indent="0">
              <a:buSz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0" indent="0">
              <a:buSz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0" indent="0">
              <a:buSz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0" indent="0">
              <a:buSz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2703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-curv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3396"/>
            <a:ext cx="13004800" cy="17223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0239" y="9002097"/>
            <a:ext cx="8963191" cy="519289"/>
          </a:xfrm>
        </p:spPr>
        <p:txBody>
          <a:bodyPr/>
          <a:lstStyle>
            <a:lvl1pPr>
              <a:defRPr sz="2844">
                <a:solidFill>
                  <a:srgbClr val="1D73C7"/>
                </a:solidFill>
              </a:defRPr>
            </a:lvl1pPr>
          </a:lstStyle>
          <a:p>
            <a:r>
              <a:rPr lang="en-GB" dirty="0"/>
              <a:t>Programme Update</a:t>
            </a:r>
          </a:p>
        </p:txBody>
      </p:sp>
    </p:spTree>
    <p:extLst>
      <p:ext uri="{BB962C8B-B14F-4D97-AF65-F5344CB8AC3E}">
        <p14:creationId xmlns:p14="http://schemas.microsoft.com/office/powerpoint/2010/main" val="94969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0"/>
            <a:ext cx="11704320" cy="1538503"/>
          </a:xfrm>
        </p:spPr>
        <p:txBody>
          <a:bodyPr anchor="ctr" anchorCtr="0">
            <a:noAutofit/>
          </a:bodyPr>
          <a:lstStyle>
            <a:lvl1pPr>
              <a:defRPr sz="3982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50240" y="1906406"/>
            <a:ext cx="11704320" cy="680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tx2"/>
              </a:buClr>
              <a:defRPr sz="2560" b="1">
                <a:solidFill>
                  <a:srgbClr val="000000"/>
                </a:solidFill>
              </a:defRPr>
            </a:lvl1pPr>
            <a:lvl2pPr>
              <a:defRPr sz="2560">
                <a:solidFill>
                  <a:srgbClr val="000000"/>
                </a:solidFill>
              </a:defRPr>
            </a:lvl2pPr>
            <a:lvl3pPr>
              <a:defRPr sz="2276">
                <a:solidFill>
                  <a:srgbClr val="000000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0" y="1504488"/>
            <a:ext cx="10429092" cy="0"/>
          </a:xfrm>
          <a:prstGeom prst="line">
            <a:avLst/>
          </a:prstGeom>
          <a:ln w="63500" cmpd="sng">
            <a:solidFill>
              <a:srgbClr val="039579"/>
            </a:solidFill>
          </a:ln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stA="73000" endPos="73000" dist="50800" dir="5400000" sy="-100000" algn="bl" rotWithShape="0"/>
            <a:softEdge rad="1016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A0A61-A9A8-4D2E-BF90-DB7E34D55FD8}"/>
              </a:ext>
            </a:extLst>
          </p:cNvPr>
          <p:cNvCxnSpPr>
            <a:cxnSpLocks/>
          </p:cNvCxnSpPr>
          <p:nvPr userDrawn="1"/>
        </p:nvCxnSpPr>
        <p:spPr>
          <a:xfrm>
            <a:off x="1" y="1538503"/>
            <a:ext cx="10132311" cy="0"/>
          </a:xfrm>
          <a:prstGeom prst="line">
            <a:avLst/>
          </a:prstGeom>
          <a:ln w="41275">
            <a:solidFill>
              <a:srgbClr val="039579">
                <a:alpha val="5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0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4773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42B7-F80D-80BF-9651-1F8CBB8F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B28BF-2A2C-F2EC-FFAB-73E0CD8B7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84EF9-7805-62E9-C719-2394624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E96BE-0F4C-A57A-F0E8-B694423E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82116-BA9C-E511-8C63-3CC5CB19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41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71C9B-4F26-3378-5263-19314AE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8B172E-7918-E134-1C28-DA0194DC1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2C503-B6D7-4307-9570-EAEB3BD2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38307-940A-618F-C79B-0B912329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EF323-D049-FF78-EE4B-894219FA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43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6B98A-D276-301A-AC19-6F562C72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5412D-F215-D1E9-1051-9D1922996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6637F2-DEC4-01F6-E2A7-0343B29B9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DF95A5-D2DD-0FF1-864D-D878D5A7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37EFE-6E1F-A0F5-E4CE-95421C26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CBDD2-14C9-0D2F-BB61-9CB39503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77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6B1D2-FFCF-3475-88AB-104AD6C9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228650-E654-CF9A-9B93-729F653C6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AE99D5-A580-A5B2-9B28-BD835C0D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B6D233-8C8F-36D5-7444-A93E1BDDA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884EA8-4EF6-7836-D7DB-E5AB1D373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BE6BF8-13F4-952C-93DC-17ED118A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855C46-7E98-629F-E427-A42ADE75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5960B0-7E57-7DA7-F09A-D7DF7559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3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AAEDB-9D55-CA21-F486-1E04E121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B1316B-7DC8-D6E4-FD64-36CE7740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EBFCD0-9132-3A06-1733-BE86F935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8482F0-CF74-110D-04E8-FD8CC99F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60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F167B-7A26-0B9B-9E22-F95BD707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ED9CE8-163A-6BA7-75AD-3BCAEC60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3CAE9-3088-127A-2EF8-4F64ACB8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21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CFDCF-1F61-1549-086E-3015AEA1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1AFBB-3E34-6F6E-CF8C-2A339142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63FE8-0CED-E4F8-8574-2A52F0301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39EED-9E9A-D035-F9EF-0071A3E6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D920E8-1124-4FF5-8E6E-36D73D22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7D87EB-021A-5C90-8DE8-B8CA5BB1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02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42055-F971-F995-9555-B3811C21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D4EBF2-A107-2FA2-6BAB-4567AFF82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760F8F-9EBA-EEDD-4888-77A57E197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259F65-86C4-8ED3-720D-62E9796C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BF2B1-8045-AE8E-6AAF-A1FE523B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2D2E5-8C9D-F88F-EB95-396889F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66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21BA8-1258-B8B5-8CFE-CB710666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3A3AB-8722-7839-2B7E-82160389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BEAA8-778A-3DAD-52A2-9940E26ED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1C45-16D3-4C07-BDCC-9D1614E5168D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B4E73-D982-6D34-9A60-2D1EFE903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D7872-6C59-E1DE-B61F-02BE19358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49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jpeg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F1351-13B5-71C8-92E9-89EDB6CC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2" y="494832"/>
            <a:ext cx="5728677" cy="273791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B41BBF-F60C-A5A2-2F25-8FE67BA739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9450" y="3125788"/>
            <a:ext cx="11055350" cy="3395662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b="1" dirty="0">
                <a:solidFill>
                  <a:srgbClr val="11AD8D"/>
                </a:solidFill>
                <a:latin typeface="Open Sans Bold" panose="020B0806030504020204"/>
              </a:rPr>
            </a:br>
            <a:br>
              <a:rPr lang="en-US" sz="4000" b="1" dirty="0">
                <a:solidFill>
                  <a:srgbClr val="11AD8D"/>
                </a:solidFill>
                <a:latin typeface="Open Sans Bold" panose="020B0806030504020204"/>
              </a:rPr>
            </a:br>
            <a:br>
              <a:rPr lang="en-US" sz="4000" b="1" dirty="0">
                <a:solidFill>
                  <a:srgbClr val="11AD8D"/>
                </a:solidFill>
                <a:latin typeface="Open Sans Bold" panose="020B0806030504020204"/>
              </a:rPr>
            </a:br>
            <a:endParaRPr lang="uk-UA" sz="4000" b="1" dirty="0">
              <a:solidFill>
                <a:srgbClr val="11AD8D"/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2E81FE5-A214-6265-9D33-5F038E8F1D7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25599" y="3613134"/>
            <a:ext cx="9753600" cy="4501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400" b="1" dirty="0">
              <a:solidFill>
                <a:srgbClr val="11AD8D"/>
              </a:solidFill>
              <a:latin typeface="Open Sans Bold" panose="020B0806030504020204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11AD8D"/>
                </a:solidFill>
                <a:latin typeface="Open Sans Bold" panose="020B0806030504020204"/>
              </a:rPr>
              <a:t>SPHERE as a COMMUNITY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3600" dirty="0"/>
              <a:t>by </a:t>
            </a:r>
            <a:br>
              <a:rPr lang="en-US" sz="3600" dirty="0"/>
            </a:br>
            <a:r>
              <a:rPr lang="en-US" sz="3600" dirty="0"/>
              <a:t>DARIA PISTRIAK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27 October 2022</a:t>
            </a:r>
            <a:endParaRPr lang="uk-UA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286B-9EC4-4681-8B2D-3099734B90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Open Sans Bold" panose="020B0806030504020204"/>
              </a:rPr>
              <a:t>So… why have humanitarian standards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5582A-6057-4245-8945-29C445B8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Quality</a:t>
            </a:r>
            <a:r>
              <a:rPr lang="en-US" sz="3600" dirty="0"/>
              <a:t> of assistance provided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Effectiveness</a:t>
            </a:r>
            <a:r>
              <a:rPr lang="en-US" sz="3600" dirty="0"/>
              <a:t>: timely, relevant, agreed in advance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Professionalization</a:t>
            </a:r>
            <a:r>
              <a:rPr lang="en-GB" sz="3600" dirty="0"/>
              <a:t> of the sector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Accountability</a:t>
            </a:r>
            <a:r>
              <a:rPr lang="en-US" sz="3600" dirty="0"/>
              <a:t> for resources and to people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Transparency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Predictability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Coordination</a:t>
            </a:r>
            <a:endParaRPr lang="en-US" sz="3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Assessment</a:t>
            </a:r>
            <a:r>
              <a:rPr lang="en-US" sz="3600" dirty="0"/>
              <a:t> and </a:t>
            </a:r>
            <a:r>
              <a:rPr lang="en-US" sz="3600" b="1" dirty="0"/>
              <a:t>evaluation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Lucida Sans Unicode" panose="020B0602030504020204" pitchFamily="34" charset="0"/>
              <a:buChar char="⇨"/>
            </a:pPr>
            <a:r>
              <a:rPr lang="en-US" sz="3600" b="1" dirty="0"/>
              <a:t>Advocacy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AEC207F-E24F-456D-89E5-965E2D8D2A1F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63B1-A7C9-4F2C-9023-50F78AD222F4}"/>
              </a:ext>
            </a:extLst>
          </p:cNvPr>
          <p:cNvSpPr txBox="1"/>
          <p:nvPr/>
        </p:nvSpPr>
        <p:spPr>
          <a:xfrm>
            <a:off x="11391091" y="8254149"/>
            <a:ext cx="1283110" cy="11698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44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C15136-C70F-9B36-F8A9-BB1605ACBC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altLang="en-GB" sz="6600" b="1" dirty="0">
                <a:latin typeface="Open Sans Bold" panose="020B0806030504020204"/>
              </a:rPr>
            </a:br>
            <a:r>
              <a:rPr lang="en-GB" altLang="en-GB" sz="6600" b="1" dirty="0">
                <a:latin typeface="Open Sans Bold" panose="020B0806030504020204"/>
              </a:rPr>
              <a:t>Sphere Handbook</a:t>
            </a:r>
            <a:br>
              <a:rPr lang="en-GB" altLang="en-GB" sz="6600" b="1" dirty="0"/>
            </a:br>
            <a:endParaRPr lang="uk-UA" dirty="0"/>
          </a:p>
        </p:txBody>
      </p:sp>
      <p:pic>
        <p:nvPicPr>
          <p:cNvPr id="1026" name="Picture 2" descr="The Sphere Handbook: Humanitarian Charter and Minimum Standards in  Humanitarian Response (English Edition) eBook : Association, Sphere:  Amazon.fr: Boutique Kindle">
            <a:extLst>
              <a:ext uri="{FF2B5EF4-FFF2-40B4-BE49-F238E27FC236}">
                <a16:creationId xmlns:a16="http://schemas.microsoft.com/office/drawing/2014/main" id="{6A788C12-3940-C367-B14B-A9A1394BB4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2596444"/>
            <a:ext cx="4448907" cy="61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E879A7FF-2896-ACE0-D2ED-DDBB0D91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1909" y="2596444"/>
            <a:ext cx="6518812" cy="618857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600"/>
              </a:spcAft>
            </a:pPr>
            <a:r>
              <a:rPr lang="en-GB" altLang="en-GB" sz="3600" dirty="0"/>
              <a:t>The most </a:t>
            </a:r>
            <a:r>
              <a:rPr lang="en-US" altLang="en-US" sz="3600" dirty="0"/>
              <a:t>widely used humanitarian </a:t>
            </a:r>
            <a:r>
              <a:rPr lang="en-US" altLang="en-US" sz="3600" b="1" dirty="0"/>
              <a:t>reference document</a:t>
            </a:r>
          </a:p>
          <a:p>
            <a:pPr marL="342900" indent="-342900">
              <a:spcAft>
                <a:spcPts val="600"/>
              </a:spcAft>
            </a:pPr>
            <a:r>
              <a:rPr lang="en-US" altLang="en-GB" sz="3600" dirty="0"/>
              <a:t>Includes </a:t>
            </a:r>
            <a:r>
              <a:rPr lang="en-US" altLang="en-GB" sz="3600" b="1" dirty="0"/>
              <a:t>principles, rights, duties and best practice</a:t>
            </a:r>
          </a:p>
          <a:p>
            <a:pPr marL="342900" indent="-342900">
              <a:spcAft>
                <a:spcPts val="600"/>
              </a:spcAft>
            </a:pPr>
            <a:r>
              <a:rPr lang="en-US" altLang="en-GB" sz="3600" b="1" dirty="0"/>
              <a:t>Core Chapters</a:t>
            </a:r>
            <a:r>
              <a:rPr lang="en-US" altLang="en-GB" sz="3600" dirty="0"/>
              <a:t>: Protection Principles, Humanitarian Charter and Core Humanitarian Standard</a:t>
            </a:r>
            <a:endParaRPr lang="en-GB" altLang="en-GB" sz="3600" dirty="0"/>
          </a:p>
          <a:p>
            <a:pPr marL="342900" indent="-342900">
              <a:spcAft>
                <a:spcPts val="600"/>
              </a:spcAft>
            </a:pPr>
            <a:r>
              <a:rPr lang="en-US" altLang="en-GB" sz="3600" b="1" dirty="0"/>
              <a:t>Technical standards in 4 LIFE SAVING areas: </a:t>
            </a:r>
            <a:r>
              <a:rPr lang="en-US" altLang="en-GB" sz="3600" dirty="0"/>
              <a:t>WASH; Food Security and Nutrition; Shelter and Settlement; and Health</a:t>
            </a:r>
          </a:p>
          <a:p>
            <a:pPr marL="342900" indent="-342900">
              <a:spcAft>
                <a:spcPts val="600"/>
              </a:spcAft>
            </a:pPr>
            <a:r>
              <a:rPr lang="en-US" altLang="en-US" sz="3600" dirty="0"/>
              <a:t>Applies in disaster preparedness, response and recovery </a:t>
            </a:r>
            <a:r>
              <a:rPr lang="en-US" altLang="en-US" sz="3600" b="1" dirty="0"/>
              <a:t>in any context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596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16D8-EBB4-4A87-A35F-E9B38D4B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926659"/>
            <a:ext cx="10464800" cy="1130300"/>
          </a:xfrm>
          <a:solidFill>
            <a:srgbClr val="11AD8D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Structure of a standard: beyond metrics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A4C2D-B8C1-4822-851D-F84C903A7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26"/>
          <a:stretch/>
        </p:blipFill>
        <p:spPr>
          <a:xfrm>
            <a:off x="1270000" y="2180492"/>
            <a:ext cx="10546857" cy="6058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767C65AB-5B20-4923-B601-820654133F8B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344646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1AED9-8744-46A8-94AB-4EFBC533AB35}"/>
              </a:ext>
            </a:extLst>
          </p:cNvPr>
          <p:cNvSpPr txBox="1"/>
          <p:nvPr/>
        </p:nvSpPr>
        <p:spPr>
          <a:xfrm>
            <a:off x="11391091" y="8239401"/>
            <a:ext cx="1283110" cy="11698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DA5C76-D305-0F8D-8AAB-B39C3893A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8190350"/>
            <a:ext cx="8841154" cy="11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96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4532F-18E5-9415-8338-618380204D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/>
          <a:lstStyle/>
          <a:p>
            <a:pPr algn="ctr"/>
            <a:r>
              <a:rPr lang="en-US" dirty="0"/>
              <a:t>Standards v. targets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521DA-8246-9DCD-5A77-EDA144C846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2768601"/>
            <a:ext cx="4620846" cy="646332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uk-UA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solidFill>
                  <a:schemeClr val="tx1"/>
                </a:solidFill>
              </a:rPr>
              <a:t>Pursuing targets rather than standards is to assume that everyone is born with </a:t>
            </a:r>
            <a:r>
              <a:rPr lang="en-US" sz="2400" b="1" i="0" u="none" strike="noStrike" baseline="0" dirty="0">
                <a:solidFill>
                  <a:schemeClr val="tx1"/>
                </a:solidFill>
              </a:rPr>
              <a:t>equal needs, rather than equal rights</a:t>
            </a:r>
            <a:r>
              <a:rPr lang="en-US" sz="2400" i="0" u="none" strike="noStrike" baseline="0" dirty="0">
                <a:solidFill>
                  <a:schemeClr val="tx1"/>
                </a:solidFill>
              </a:rPr>
              <a:t>, which is a potentially harmful error.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solidFill>
                  <a:schemeClr val="tx1"/>
                </a:solidFill>
              </a:rPr>
              <a:t>Always consider the </a:t>
            </a:r>
            <a:r>
              <a:rPr lang="en-US" sz="2400" b="1" i="0" u="none" strike="noStrike" baseline="0" dirty="0">
                <a:solidFill>
                  <a:schemeClr val="tx1"/>
                </a:solidFill>
              </a:rPr>
              <a:t>context, </a:t>
            </a:r>
            <a:r>
              <a:rPr lang="en-US" sz="2400" i="0" u="none" strike="noStrike" baseline="0" dirty="0">
                <a:solidFill>
                  <a:schemeClr val="tx1"/>
                </a:solidFill>
              </a:rPr>
              <a:t>including the needs, capacities and vulnerabilities of the people you are trying to assist.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solidFill>
                  <a:schemeClr val="tx1"/>
                </a:solidFill>
              </a:rPr>
              <a:t>People affected by crisis should </a:t>
            </a:r>
            <a:r>
              <a:rPr lang="en-US" sz="2400" b="1" i="0" u="none" strike="noStrike" baseline="0" dirty="0">
                <a:solidFill>
                  <a:schemeClr val="tx1"/>
                </a:solidFill>
              </a:rPr>
              <a:t>participate actively </a:t>
            </a:r>
            <a:r>
              <a:rPr lang="en-US" sz="2400" i="0" u="none" strike="noStrike" baseline="0" dirty="0">
                <a:solidFill>
                  <a:schemeClr val="tx1"/>
                </a:solidFill>
              </a:rPr>
              <a:t>at every stage of the response.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BFEC4-2C36-CF2B-060E-297324339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81" y="2961242"/>
            <a:ext cx="7004452" cy="49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651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n image of the front cover of the “Humanitarian inclusion standards for older people and people with disabilities” handbook.">
            <a:extLst>
              <a:ext uri="{FF2B5EF4-FFF2-40B4-BE49-F238E27FC236}">
                <a16:creationId xmlns:a16="http://schemas.microsoft.com/office/drawing/2014/main" id="{9C273448-D1D2-F80D-CD0A-C33F0ED4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21" y="5936215"/>
            <a:ext cx="4424064" cy="28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BE14F21-BF51-3EEE-E854-2725AD69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995" y="3101459"/>
            <a:ext cx="3737699" cy="2722551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3B74609B-C586-44AA-BA8D-56BCF1194A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11222" r="7058" b="7901"/>
          <a:stretch/>
        </p:blipFill>
        <p:spPr>
          <a:xfrm>
            <a:off x="226519" y="179882"/>
            <a:ext cx="4075658" cy="31329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D2E5A-9F85-42DC-8FC6-2ACCDE2A0A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52004" y="357915"/>
            <a:ext cx="7659975" cy="2411643"/>
          </a:xfrm>
        </p:spPr>
        <p:txBody>
          <a:bodyPr>
            <a:noAutofit/>
          </a:bodyPr>
          <a:lstStyle/>
          <a:p>
            <a:pPr algn="ctr"/>
            <a:endParaRPr lang="en-US" sz="2400" b="1" i="0" u="none" strike="noStrike" baseline="0" dirty="0">
              <a:latin typeface="GTWalsheimProRegular"/>
            </a:endParaRPr>
          </a:p>
          <a:p>
            <a:pPr algn="ctr"/>
            <a:r>
              <a:rPr lang="en-US" sz="3200" b="1" i="0" u="none" strike="noStrike" baseline="0" dirty="0">
                <a:latin typeface="GTWalsheimProRegular"/>
              </a:rPr>
              <a:t>The Humanitarian Standards Partnership (HSP) is a network of 9 standard-setting initiatives and </a:t>
            </a:r>
            <a:r>
              <a:rPr lang="en-US" sz="3200" b="1" i="0" u="none" strike="noStrike" baseline="0" dirty="0" err="1">
                <a:latin typeface="GTWalsheimProRegular"/>
              </a:rPr>
              <a:t>organisations</a:t>
            </a:r>
            <a:r>
              <a:rPr lang="en-US" sz="3200" b="1" i="0" u="none" strike="noStrike" baseline="0" dirty="0">
                <a:latin typeface="GTWalsheimProRegular"/>
              </a:rPr>
              <a:t> – 8 Handbooks – 10+ sectors and themes </a:t>
            </a:r>
            <a:r>
              <a:rPr lang="en-US" sz="2400" b="1" i="0" u="none" strike="noStrike" baseline="0" dirty="0">
                <a:latin typeface="GTWalsheimProRegular"/>
              </a:rPr>
              <a:t>. 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220FEB-C7B4-457A-ACCE-B485E3BDB920}"/>
              </a:ext>
            </a:extLst>
          </p:cNvPr>
          <p:cNvSpPr txBox="1">
            <a:spLocks/>
          </p:cNvSpPr>
          <p:nvPr/>
        </p:nvSpPr>
        <p:spPr>
          <a:xfrm>
            <a:off x="406400" y="3531380"/>
            <a:ext cx="5572125" cy="1769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28DBFD6C-DB15-4976-A926-F017263BD78B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F355A-B2C7-432D-8BE6-3AC11A8CBEC5}"/>
              </a:ext>
            </a:extLst>
          </p:cNvPr>
          <p:cNvSpPr txBox="1"/>
          <p:nvPr/>
        </p:nvSpPr>
        <p:spPr>
          <a:xfrm>
            <a:off x="11370424" y="8567554"/>
            <a:ext cx="1283110" cy="11698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50EE5F3B-9760-141F-18E4-9A875CC5A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09" y="3079955"/>
            <a:ext cx="2345266" cy="2672468"/>
          </a:xfrm>
          <a:prstGeom prst="rect">
            <a:avLst/>
          </a:prstGeom>
        </p:spPr>
      </p:pic>
      <p:pic>
        <p:nvPicPr>
          <p:cNvPr id="3081" name="Рисунок 3080">
            <a:extLst>
              <a:ext uri="{FF2B5EF4-FFF2-40B4-BE49-F238E27FC236}">
                <a16:creationId xmlns:a16="http://schemas.microsoft.com/office/drawing/2014/main" id="{E32A64FE-A6A6-2499-87CC-02D34F1D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618" y="5909022"/>
            <a:ext cx="2586625" cy="2926536"/>
          </a:xfrm>
          <a:prstGeom prst="rect">
            <a:avLst/>
          </a:prstGeom>
        </p:spPr>
      </p:pic>
      <p:pic>
        <p:nvPicPr>
          <p:cNvPr id="3084" name="Рисунок 3083">
            <a:extLst>
              <a:ext uri="{FF2B5EF4-FFF2-40B4-BE49-F238E27FC236}">
                <a16:creationId xmlns:a16="http://schemas.microsoft.com/office/drawing/2014/main" id="{376F1EA8-D0A2-7298-6B5A-5FEDF3AA9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57" y="5909022"/>
            <a:ext cx="2194118" cy="2855273"/>
          </a:xfrm>
          <a:prstGeom prst="rect">
            <a:avLst/>
          </a:prstGeom>
        </p:spPr>
      </p:pic>
      <p:pic>
        <p:nvPicPr>
          <p:cNvPr id="3086" name="Рисунок 3085">
            <a:extLst>
              <a:ext uri="{FF2B5EF4-FFF2-40B4-BE49-F238E27FC236}">
                <a16:creationId xmlns:a16="http://schemas.microsoft.com/office/drawing/2014/main" id="{C380C5A7-2326-AC29-F68C-07C545872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029" y="5909022"/>
            <a:ext cx="2337637" cy="2826026"/>
          </a:xfrm>
          <a:prstGeom prst="rect">
            <a:avLst/>
          </a:prstGeom>
        </p:spPr>
      </p:pic>
      <p:pic>
        <p:nvPicPr>
          <p:cNvPr id="3088" name="Рисунок 3087">
            <a:extLst>
              <a:ext uri="{FF2B5EF4-FFF2-40B4-BE49-F238E27FC236}">
                <a16:creationId xmlns:a16="http://schemas.microsoft.com/office/drawing/2014/main" id="{9D278747-A974-DA0F-089C-C543942AF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831" y="3101459"/>
            <a:ext cx="2432164" cy="2722551"/>
          </a:xfrm>
          <a:prstGeom prst="rect">
            <a:avLst/>
          </a:prstGeom>
        </p:spPr>
      </p:pic>
      <p:pic>
        <p:nvPicPr>
          <p:cNvPr id="3090" name="Рисунок 3089">
            <a:extLst>
              <a:ext uri="{FF2B5EF4-FFF2-40B4-BE49-F238E27FC236}">
                <a16:creationId xmlns:a16="http://schemas.microsoft.com/office/drawing/2014/main" id="{E9357223-AB7B-9EAB-EB2B-77EEB94C4B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7671" y="3101459"/>
            <a:ext cx="2214995" cy="26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01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1B86B-6413-FAD0-5F73-B8B37C0B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301262"/>
            <a:ext cx="10464800" cy="1467338"/>
          </a:xfrm>
          <a:solidFill>
            <a:srgbClr val="11AD8D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Common purpose and priorities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49F8DA-C2F5-C14A-F8CD-1219505179E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70000" y="3302295"/>
            <a:ext cx="10464800" cy="5753781"/>
          </a:xfrm>
        </p:spPr>
        <p:txBody>
          <a:bodyPr>
            <a:normAutofit fontScale="92500" lnSpcReduction="20000"/>
          </a:bodyPr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Purpose: address two key issues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proliferation and complexity of standards 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variable 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uptake of standards and limited diversity of stakeholders (localisation) </a:t>
            </a:r>
          </a:p>
          <a:p>
            <a:endParaRPr lang="en-GB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Priorities 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Coherence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among standards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standards (localisation)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</a:t>
            </a:r>
            <a:r>
              <a:rPr lang="en-GB" sz="3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outreach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trainings and advocacy</a:t>
            </a:r>
          </a:p>
          <a:p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HSP as a “home for standards”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33249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1F8F-474C-496F-8930-B048E159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1" y="625998"/>
            <a:ext cx="11704321" cy="1393841"/>
          </a:xfrm>
          <a:solidFill>
            <a:srgbClr val="11AD8D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rgbClr val="2E1F13"/>
                </a:solidFill>
                <a:latin typeface="Open Sans Bold" panose="020B0806030504020204"/>
              </a:rPr>
              <a:t>WAYS TO ACCESS SPHERE HANDBOOK and OTHER STANDARDS</a:t>
            </a:r>
            <a:endParaRPr lang="en-US" b="1" dirty="0">
              <a:solidFill>
                <a:srgbClr val="2E1F13"/>
              </a:solidFill>
              <a:latin typeface="Open Sans Bold" panose="020B080603050402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BFA83C-9241-4DB7-96F1-F07DFF34417E}"/>
              </a:ext>
            </a:extLst>
          </p:cNvPr>
          <p:cNvSpPr txBox="1">
            <a:spLocks/>
          </p:cNvSpPr>
          <p:nvPr/>
        </p:nvSpPr>
        <p:spPr>
          <a:xfrm>
            <a:off x="650243" y="2019839"/>
            <a:ext cx="8122282" cy="2695036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6285" lvl="1" indent="-406394" defTabSz="65023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en-GB" sz="2276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34EA61-8CA2-46CE-9948-1090FF361DED}"/>
              </a:ext>
            </a:extLst>
          </p:cNvPr>
          <p:cNvSpPr txBox="1">
            <a:spLocks/>
          </p:cNvSpPr>
          <p:nvPr/>
        </p:nvSpPr>
        <p:spPr>
          <a:xfrm>
            <a:off x="992820" y="2440368"/>
            <a:ext cx="9497946" cy="5648555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buClrTx/>
              <a:defRPr/>
            </a:pPr>
            <a:r>
              <a:rPr lang="en-GB" sz="3600" b="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Sphere Handbook is available </a:t>
            </a:r>
            <a:r>
              <a:rPr lang="en-GB" sz="360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 43 languages </a:t>
            </a:r>
            <a:r>
              <a:rPr lang="en-GB" sz="3600" b="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and more are underway! Other Handbooks have also been translated into other languages.</a:t>
            </a:r>
          </a:p>
          <a:p>
            <a:pPr marL="571500" indent="-571500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Buy paper copies</a:t>
            </a:r>
          </a:p>
          <a:p>
            <a:pPr marL="571500" indent="-571500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Read interactive handbook online – </a:t>
            </a:r>
            <a:r>
              <a:rPr lang="en-GB" sz="3600" dirty="0">
                <a:solidFill>
                  <a:srgbClr val="7030A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NEW! HSP web-site – navigation tool</a:t>
            </a:r>
          </a:p>
          <a:p>
            <a:pPr marL="571500" indent="-571500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Download PDF</a:t>
            </a:r>
          </a:p>
          <a:p>
            <a:pPr marL="571500" indent="-571500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2E1F1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HSP Mobile application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74630-B799-4B43-B2F8-AB562D02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819" y="2794617"/>
            <a:ext cx="3759135" cy="662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4B2DD8-F229-454E-A9FF-F3755557D257}"/>
              </a:ext>
            </a:extLst>
          </p:cNvPr>
          <p:cNvSpPr txBox="1">
            <a:spLocks/>
          </p:cNvSpPr>
          <p:nvPr/>
        </p:nvSpPr>
        <p:spPr>
          <a:xfrm>
            <a:off x="-1220368" y="8088923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3A27E12-1286-44D6-AB3A-EBF86736E300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5D312E-6465-CE3D-A062-C78A6087487B}"/>
              </a:ext>
            </a:extLst>
          </p:cNvPr>
          <p:cNvSpPr/>
          <p:nvPr/>
        </p:nvSpPr>
        <p:spPr>
          <a:xfrm>
            <a:off x="872559" y="8284095"/>
            <a:ext cx="9497946" cy="1393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7030A0"/>
                </a:solidFill>
              </a:rPr>
              <a:t>Download the app: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humanitarianstandardspartnership.org</a:t>
            </a:r>
          </a:p>
        </p:txBody>
      </p:sp>
    </p:spTree>
    <p:extLst>
      <p:ext uri="{BB962C8B-B14F-4D97-AF65-F5344CB8AC3E}">
        <p14:creationId xmlns:p14="http://schemas.microsoft.com/office/powerpoint/2010/main" val="300942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ACDCC-4306-02B9-1952-3DF70281C8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8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48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Sphere’s Programme for Ukraine and Eastern Europe</a:t>
            </a:r>
            <a:br>
              <a:rPr lang="en-US" sz="4800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DAD7C-080C-2877-827A-7CC59D554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Launched in response to the war in Ukraine – major humanitarian crisis in Europe since WWII</a:t>
            </a:r>
          </a:p>
          <a:p>
            <a:r>
              <a:rPr lang="en-US" sz="3200" dirty="0"/>
              <a:t>Clear need to learn and apply standards</a:t>
            </a:r>
          </a:p>
          <a:p>
            <a:r>
              <a:rPr lang="en-US" sz="3200" b="1" dirty="0"/>
              <a:t>5 countries: </a:t>
            </a:r>
            <a:r>
              <a:rPr lang="en-US" sz="3200" dirty="0"/>
              <a:t>Ukraine, Poland, Romania, Slovakia and Moldova – most affected by displacement</a:t>
            </a:r>
          </a:p>
          <a:p>
            <a:r>
              <a:rPr lang="en-US" sz="3200" b="1" dirty="0"/>
              <a:t>4 languages </a:t>
            </a:r>
            <a:r>
              <a:rPr lang="en-US" sz="3200" dirty="0"/>
              <a:t>for the new Handbook translations – localization is important</a:t>
            </a:r>
          </a:p>
          <a:p>
            <a:r>
              <a:rPr lang="en-US" sz="3200" dirty="0"/>
              <a:t>Network </a:t>
            </a:r>
          </a:p>
          <a:p>
            <a:pPr marL="0" indent="0">
              <a:buNone/>
            </a:pPr>
            <a:r>
              <a:rPr lang="en-US" sz="3200" dirty="0"/>
              <a:t>building</a:t>
            </a:r>
          </a:p>
          <a:p>
            <a:r>
              <a:rPr lang="en-US" sz="3200" dirty="0"/>
              <a:t>Trainings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4E410A-740F-B290-F82A-8C102AEC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62" y="5690729"/>
            <a:ext cx="9753600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139C0B-35FB-26B3-5C9F-BF686C1F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41" y="3719690"/>
            <a:ext cx="11216640" cy="18852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Thank you and please contact me at </a:t>
            </a:r>
            <a:br>
              <a:rPr lang="en-GB" dirty="0"/>
            </a:br>
            <a:r>
              <a:rPr lang="en-GB" dirty="0"/>
              <a:t>daria.pistriak@spherestandards.org</a:t>
            </a:r>
            <a:br>
              <a:rPr lang="en-GB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529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79F6-ABB0-4C6B-BB4D-D19BAF6E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308516"/>
            <a:ext cx="10762646" cy="1130300"/>
          </a:xfrm>
          <a:solidFill>
            <a:srgbClr val="11AD8D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2E1F13"/>
                </a:solidFill>
              </a:rPr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8782A-F2B0-4FDE-89B9-A026DDDE0B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69999" y="2768600"/>
            <a:ext cx="11030155" cy="546100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Sphere’s place in the humanitarian sector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Why have humanitarian standards?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The Sphere Handbook, tools and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Humanitarian Standards Partnership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Sphere’s Programme for Ukraine and Eastern Europe and other initiatives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AD1A380-C005-4642-858D-EEE1D735D1BC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166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C97316-0915-301F-B786-0D378A4AEE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6600" b="1" dirty="0"/>
            </a:br>
            <a:r>
              <a:rPr lang="en-US" sz="6600" b="1" dirty="0">
                <a:latin typeface="Open Sans Bold" panose="020B0806030504020204"/>
              </a:rPr>
              <a:t>The Sphere Project</a:t>
            </a:r>
            <a:br>
              <a:rPr lang="en-US" sz="6600" b="1" dirty="0">
                <a:solidFill>
                  <a:srgbClr val="11AD8D"/>
                </a:solidFill>
              </a:rPr>
            </a:b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F8A31-A601-4CDC-BE36-99FD6643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596443"/>
            <a:ext cx="11216640" cy="715715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Established in 1997 by humanitarian practitioners after Rwanda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3600" b="1" dirty="0"/>
              <a:t>Named based on the play of words “Standards”, “Project”, “Humanitarian”- SPH… - and the symbolic meaning of a sphere.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3600" b="1" dirty="0"/>
              <a:t>5 editions of Handbook: first draft in 1998. First version in 2000. Revised in 2004, 2011 and 2018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Became an NGO in 2016: Sphere.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highlight>
                  <a:srgbClr val="F8F8FA"/>
                </a:highlight>
              </a:rPr>
              <a:t>Secretariat in Geneva. Permanent staff and contracted consultants.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highlight>
                  <a:srgbClr val="F8F8FA"/>
                </a:highlight>
              </a:rPr>
              <a:t>Major products – Sphere Handbook on standards of humanitarian aid and associated guidance documents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A459F68-6ABC-4311-90B8-5AC9F3AC6E79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32A47-B8AB-49C1-A08B-0EE7DD67D17D}"/>
              </a:ext>
            </a:extLst>
          </p:cNvPr>
          <p:cNvSpPr txBox="1"/>
          <p:nvPr/>
        </p:nvSpPr>
        <p:spPr>
          <a:xfrm>
            <a:off x="11391091" y="8163187"/>
            <a:ext cx="1283110" cy="11698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964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ABC69-6528-2BC2-DB29-926346CBC7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Open Sans Bold" panose="020B0806030504020204"/>
              </a:rPr>
              <a:t>Sphere as a Community</a:t>
            </a:r>
            <a:endParaRPr lang="uk-UA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EF8D5-C41E-0BF0-3BB9-175EB600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3600" b="1" dirty="0"/>
              <a:t>Wide network of</a:t>
            </a:r>
          </a:p>
          <a:p>
            <a:r>
              <a:rPr lang="en-US" sz="3600" b="1" dirty="0"/>
              <a:t>Members</a:t>
            </a:r>
            <a:r>
              <a:rPr lang="en-US" sz="3600" dirty="0"/>
              <a:t>: organisations and individuals – special membership procedure – strategic engagement and voting rights</a:t>
            </a:r>
          </a:p>
          <a:p>
            <a:r>
              <a:rPr lang="en-US" sz="3600" b="1" dirty="0"/>
              <a:t>Focal points </a:t>
            </a:r>
            <a:r>
              <a:rPr lang="en-US" sz="3600" dirty="0"/>
              <a:t>– country representatives – points of contact and Sphere promoters</a:t>
            </a:r>
          </a:p>
          <a:p>
            <a:r>
              <a:rPr lang="en-US" sz="3600" b="1" dirty="0"/>
              <a:t>Trainers</a:t>
            </a:r>
            <a:r>
              <a:rPr lang="en-US" sz="3600" dirty="0"/>
              <a:t> – Sphere standards professionals</a:t>
            </a:r>
          </a:p>
          <a:p>
            <a:r>
              <a:rPr lang="en-US" sz="3600" b="1" dirty="0"/>
              <a:t>Champions</a:t>
            </a:r>
            <a:r>
              <a:rPr lang="en-US" sz="3600" dirty="0"/>
              <a:t> – people who support Sphere standards and promote them in their work, in their communities, countries, etc.</a:t>
            </a:r>
          </a:p>
          <a:p>
            <a:pPr marL="0" indent="0" algn="ctr">
              <a:buNone/>
            </a:pPr>
            <a:r>
              <a:rPr lang="en-US" sz="3600" b="1" dirty="0"/>
              <a:t>Most of them are volunteers </a:t>
            </a:r>
          </a:p>
          <a:p>
            <a:pPr marL="0" indent="0" algn="ctr">
              <a:buNone/>
            </a:pPr>
            <a:r>
              <a:rPr lang="en-US" sz="3600" b="1" dirty="0"/>
              <a:t>and engage with Sphere because they BELIEVE in it!</a:t>
            </a:r>
            <a:endParaRPr lang="uk-UA" sz="36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949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26FBC6-A657-8276-0D14-EFE39FE5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3" y="805304"/>
            <a:ext cx="12098214" cy="7720962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E06360B-9434-0ACD-E8F5-FB9865F39125}"/>
              </a:ext>
            </a:extLst>
          </p:cNvPr>
          <p:cNvSpPr/>
          <p:nvPr/>
        </p:nvSpPr>
        <p:spPr>
          <a:xfrm>
            <a:off x="7101252" y="3012832"/>
            <a:ext cx="641840" cy="556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19</a:t>
            </a:r>
            <a:endParaRPr lang="uk-UA" sz="1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3CC9795-EB86-D05A-41B0-59284CA25E9C}"/>
              </a:ext>
            </a:extLst>
          </p:cNvPr>
          <p:cNvSpPr/>
          <p:nvPr/>
        </p:nvSpPr>
        <p:spPr>
          <a:xfrm>
            <a:off x="6502400" y="3569675"/>
            <a:ext cx="909517" cy="861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35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CE981CF-3311-14CF-6B4D-7B30DB7B5A19}"/>
              </a:ext>
            </a:extLst>
          </p:cNvPr>
          <p:cNvSpPr/>
          <p:nvPr/>
        </p:nvSpPr>
        <p:spPr>
          <a:xfrm>
            <a:off x="8634046" y="3991706"/>
            <a:ext cx="398585" cy="43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6BC7860-AF9B-64B8-AD9D-BF321883DA6C}"/>
              </a:ext>
            </a:extLst>
          </p:cNvPr>
          <p:cNvSpPr/>
          <p:nvPr/>
        </p:nvSpPr>
        <p:spPr>
          <a:xfrm>
            <a:off x="8839200" y="4431320"/>
            <a:ext cx="603738" cy="59788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B147DBA-4B12-3FF4-821D-A4A1C308CEBD}"/>
              </a:ext>
            </a:extLst>
          </p:cNvPr>
          <p:cNvSpPr/>
          <p:nvPr/>
        </p:nvSpPr>
        <p:spPr>
          <a:xfrm>
            <a:off x="6749074" y="5322281"/>
            <a:ext cx="386862" cy="4220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59E127D-758C-C2D4-3358-FE82C81AC722}"/>
              </a:ext>
            </a:extLst>
          </p:cNvPr>
          <p:cNvSpPr/>
          <p:nvPr/>
        </p:nvSpPr>
        <p:spPr>
          <a:xfrm>
            <a:off x="3481754" y="4454770"/>
            <a:ext cx="386862" cy="422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21FEDF3-50BC-81C3-B811-CB50A80295B6}"/>
              </a:ext>
            </a:extLst>
          </p:cNvPr>
          <p:cNvSpPr/>
          <p:nvPr/>
        </p:nvSpPr>
        <p:spPr>
          <a:xfrm>
            <a:off x="4038601" y="4355780"/>
            <a:ext cx="762000" cy="7678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35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82D1FE4-E1B7-F793-C79A-E6A6B34263DD}"/>
              </a:ext>
            </a:extLst>
          </p:cNvPr>
          <p:cNvSpPr/>
          <p:nvPr/>
        </p:nvSpPr>
        <p:spPr>
          <a:xfrm>
            <a:off x="7614139" y="4569068"/>
            <a:ext cx="641840" cy="5568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19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0EC37E4-091E-82A6-FB70-A7988E9FD12C}"/>
              </a:ext>
            </a:extLst>
          </p:cNvPr>
          <p:cNvSpPr/>
          <p:nvPr/>
        </p:nvSpPr>
        <p:spPr>
          <a:xfrm>
            <a:off x="6015893" y="5064369"/>
            <a:ext cx="641840" cy="59200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17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A78D00-1F6B-9486-E3D4-85CC0CE98AF9}"/>
              </a:ext>
            </a:extLst>
          </p:cNvPr>
          <p:cNvSpPr/>
          <p:nvPr/>
        </p:nvSpPr>
        <p:spPr>
          <a:xfrm>
            <a:off x="9609993" y="6740756"/>
            <a:ext cx="465991" cy="5216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6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90A60-8B04-AAD6-AC34-2E49055966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6600" b="1" dirty="0">
                <a:latin typeface="Open Sans Bold" panose="020B0806030504020204"/>
              </a:rPr>
            </a:br>
            <a:r>
              <a:rPr lang="en-US" sz="6600" b="1" dirty="0">
                <a:latin typeface="Open Sans Bold" panose="020B0806030504020204"/>
              </a:rPr>
              <a:t>Why have humanitarian standards?</a:t>
            </a:r>
            <a:br>
              <a:rPr lang="en-US" sz="6600" dirty="0"/>
            </a:br>
            <a:endParaRPr lang="uk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B5DDD7-B9E6-7DC4-AF31-B32E98DFD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4732" y="2597150"/>
            <a:ext cx="8275337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SPHERE\Resources SPHERE\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44"/>
            <a:ext cx="12825424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0175-9D02-43C3-9F2E-2A69E82621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pen Sans Bold" panose="020B0806030504020204"/>
              </a:rPr>
              <a:t>Core principles and values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9EE82-2104-49C0-0CD2-823FD24E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596443"/>
            <a:ext cx="11216640" cy="6827531"/>
          </a:xfrm>
        </p:spPr>
        <p:txBody>
          <a:bodyPr>
            <a:normAutofit lnSpcReduction="10000"/>
          </a:bodyPr>
          <a:lstStyle/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b="1" dirty="0"/>
              <a:t>DIGNITY: a</a:t>
            </a:r>
            <a:r>
              <a:rPr lang="en-GB" dirty="0"/>
              <a:t>ll people have intrinsic human dignity and have a right to control and live their lives with dignity.</a:t>
            </a:r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dirty="0"/>
              <a:t>		</a:t>
            </a:r>
            <a:r>
              <a:rPr lang="en-GB" dirty="0">
                <a:sym typeface="Wingdings" panose="05000000000000000000" pitchFamily="2" charset="2"/>
              </a:rPr>
              <a:t> Humanitarian Charter 			 inclusion, communities</a:t>
            </a:r>
            <a:endParaRPr lang="en-GB" dirty="0"/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dirty="0"/>
              <a:t> </a:t>
            </a:r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b="1" dirty="0"/>
              <a:t>EVIDENCE: p</a:t>
            </a:r>
            <a:r>
              <a:rPr lang="en-GB" dirty="0"/>
              <a:t>ractical tools that are based on evidence, good collective practice, and designed by and for field workers.</a:t>
            </a:r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dirty="0"/>
              <a:t>		</a:t>
            </a:r>
            <a:r>
              <a:rPr lang="en-GB" dirty="0">
                <a:sym typeface="Wingdings" panose="05000000000000000000" pitchFamily="2" charset="2"/>
              </a:rPr>
              <a:t> Handbook revision processes distil the collective knowledge of the sector</a:t>
            </a:r>
            <a:endParaRPr lang="en-GB" dirty="0"/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dirty="0"/>
              <a:t> </a:t>
            </a:r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b="1" dirty="0"/>
              <a:t>COLLABORATION:  </a:t>
            </a:r>
            <a:r>
              <a:rPr lang="en-GB" dirty="0"/>
              <a:t>Sphere engages with various actors in inclusive, consultative processes </a:t>
            </a:r>
          </a:p>
          <a:p>
            <a:pPr marL="1012984" marR="0" lvl="0" indent="-1012984" defTabSz="4572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6575" algn="l"/>
                <a:tab pos="993775" algn="l"/>
                <a:tab pos="1450975" algn="l"/>
                <a:tab pos="1908175" algn="l"/>
                <a:tab pos="2365375" algn="l"/>
                <a:tab pos="2822575" algn="l"/>
                <a:tab pos="3279775" algn="l"/>
                <a:tab pos="3736975" algn="l"/>
                <a:tab pos="4194175" algn="l"/>
                <a:tab pos="4651375" algn="l"/>
                <a:tab pos="5108575" algn="l"/>
                <a:tab pos="5565775" algn="l"/>
                <a:tab pos="6022975" algn="l"/>
                <a:tab pos="6480175" algn="l"/>
                <a:tab pos="6937375" algn="l"/>
                <a:tab pos="7394575" algn="l"/>
                <a:tab pos="7851775" algn="l"/>
                <a:tab pos="8308975" algn="l"/>
                <a:tab pos="8766175" algn="l"/>
                <a:tab pos="9223375" algn="l"/>
                <a:tab pos="9680575" algn="l"/>
              </a:tabLst>
              <a:defRPr/>
            </a:pPr>
            <a:r>
              <a:rPr lang="en-GB" dirty="0"/>
              <a:t>		</a:t>
            </a:r>
            <a:r>
              <a:rPr lang="en-GB" dirty="0">
                <a:sym typeface="Wingdings" panose="05000000000000000000" pitchFamily="2" charset="2"/>
              </a:rPr>
              <a:t> HSP, NDMA, Sphere community</a:t>
            </a:r>
            <a:endParaRPr lang="en-GB" dirty="0"/>
          </a:p>
          <a:p>
            <a:endParaRPr lang="uk-UA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3145D81-4AC9-4676-AE21-CC125554570C}"/>
              </a:ext>
            </a:extLst>
          </p:cNvPr>
          <p:cNvSpPr txBox="1">
            <a:spLocks/>
          </p:cNvSpPr>
          <p:nvPr/>
        </p:nvSpPr>
        <p:spPr>
          <a:xfrm>
            <a:off x="11816857" y="8883308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04247-A72A-4644-B78E-5DEA1852955B}"/>
              </a:ext>
            </a:extLst>
          </p:cNvPr>
          <p:cNvSpPr txBox="1"/>
          <p:nvPr/>
        </p:nvSpPr>
        <p:spPr>
          <a:xfrm>
            <a:off x="11391091" y="8254149"/>
            <a:ext cx="1283110" cy="11698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378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286B-9EC4-4681-8B2D-3099734B90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1AD8D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Open Sans Bold" panose="020B0806030504020204"/>
              </a:rPr>
              <a:t>Quality and Accountability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5582A-6057-4245-8945-29C445B8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Quality</a:t>
            </a:r>
            <a:r>
              <a:rPr lang="en-GB" sz="3200" dirty="0"/>
              <a:t> is about doing work well. Humanitarian work is effective (impact), efficient (timely and with appropriate cost) and appropriate (taking account of needs and context).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3200" dirty="0"/>
              <a:t>NOT only standards, but also assessment, monitoring, evaluation and learning mechanisms</a:t>
            </a:r>
          </a:p>
          <a:p>
            <a:pPr algn="l"/>
            <a:r>
              <a:rPr lang="en-GB" sz="3200" b="1" dirty="0"/>
              <a:t>Accountability: </a:t>
            </a:r>
            <a:r>
              <a:rPr lang="en-GB" sz="3200" dirty="0"/>
              <a:t>the process of using power responsibly, taking account of, and being held accountable by, different stakeholders, and primarily those who are affected by the exercise of such power. </a:t>
            </a:r>
          </a:p>
          <a:p>
            <a:pPr algn="l"/>
            <a:r>
              <a:rPr lang="en-GB" sz="3200" b="1" dirty="0"/>
              <a:t>Context: </a:t>
            </a:r>
            <a:r>
              <a:rPr lang="en-GB" sz="3200" dirty="0"/>
              <a:t>recognise people’s needs and capacities and ambitions</a:t>
            </a:r>
          </a:p>
          <a:p>
            <a:pPr algn="l"/>
            <a:endParaRPr lang="en-GB" sz="2800" dirty="0"/>
          </a:p>
          <a:p>
            <a:pPr algn="l"/>
            <a:endParaRPr lang="en-GB" sz="2800" dirty="0"/>
          </a:p>
          <a:p>
            <a:pPr algn="l"/>
            <a:endParaRPr lang="en-US" sz="2800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001BA5D-0581-4537-A94D-4C5EF5E7298D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783DBB-6CD6-4AE5-8FFE-52E203CD8CE1}"/>
              </a:ext>
            </a:extLst>
          </p:cNvPr>
          <p:cNvSpPr txBox="1">
            <a:spLocks/>
          </p:cNvSpPr>
          <p:nvPr/>
        </p:nvSpPr>
        <p:spPr>
          <a:xfrm>
            <a:off x="1270000" y="7925063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B6569-ED10-48BD-AAEA-D20DF60AD12E}"/>
              </a:ext>
            </a:extLst>
          </p:cNvPr>
          <p:cNvSpPr txBox="1"/>
          <p:nvPr/>
        </p:nvSpPr>
        <p:spPr>
          <a:xfrm>
            <a:off x="11391091" y="8239401"/>
            <a:ext cx="1283110" cy="11698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9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355b3f0-e072-4ae3-b261-722c43fa6e26" xsi:nil="true"/>
    <lcf76f155ced4ddcb4097134ff3c332f xmlns="1355b3f0-e072-4ae3-b261-722c43fa6e26">
      <Terms xmlns="http://schemas.microsoft.com/office/infopath/2007/PartnerControls"/>
    </lcf76f155ced4ddcb4097134ff3c332f>
    <TaxCatchAll xmlns="9051fefc-2ea4-4620-a82b-61f19e316b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48E345B6D594AAA06BAD71EA843DF" ma:contentTypeVersion="17" ma:contentTypeDescription="Create a new document." ma:contentTypeScope="" ma:versionID="27943c6b80f0f39d6ddcdeaead66d061">
  <xsd:schema xmlns:xsd="http://www.w3.org/2001/XMLSchema" xmlns:xs="http://www.w3.org/2001/XMLSchema" xmlns:p="http://schemas.microsoft.com/office/2006/metadata/properties" xmlns:ns2="1355b3f0-e072-4ae3-b261-722c43fa6e26" xmlns:ns3="9051fefc-2ea4-4620-a82b-61f19e316bb6" targetNamespace="http://schemas.microsoft.com/office/2006/metadata/properties" ma:root="true" ma:fieldsID="0d10aba7434b7a129700691a02125503" ns2:_="" ns3:_="">
    <xsd:import namespace="1355b3f0-e072-4ae3-b261-722c43fa6e26"/>
    <xsd:import namespace="9051fefc-2ea4-4620-a82b-61f19e316b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5b3f0-e072-4ae3-b261-722c43fa6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État de validation" ma:internalName="_x00c9_tat_x0020_de_x0020_validation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c2c48a7-3976-43da-8c19-cb30e3e77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1fefc-2ea4-4620-a82b-61f19e316b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403d0eb-ff5c-4829-9fc3-59ef669ebb52}" ma:internalName="TaxCatchAll" ma:showField="CatchAllData" ma:web="9051fefc-2ea4-4620-a82b-61f19e316b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062CC3-C520-43EE-8554-1F82DB1B6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4CC3C-C3FD-4344-894C-5F362F223792}">
  <ds:schemaRefs>
    <ds:schemaRef ds:uri="http://schemas.microsoft.com/office/2006/metadata/properties"/>
    <ds:schemaRef ds:uri="http://schemas.microsoft.com/office/infopath/2007/PartnerControls"/>
    <ds:schemaRef ds:uri="1355b3f0-e072-4ae3-b261-722c43fa6e26"/>
    <ds:schemaRef ds:uri="9051fefc-2ea4-4620-a82b-61f19e316bb6"/>
  </ds:schemaRefs>
</ds:datastoreItem>
</file>

<file path=customXml/itemProps3.xml><?xml version="1.0" encoding="utf-8"?>
<ds:datastoreItem xmlns:ds="http://schemas.openxmlformats.org/officeDocument/2006/customXml" ds:itemID="{845F15E8-A72A-4404-88A6-81D5F57FC4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9859</TotalTime>
  <Words>847</Words>
  <Application>Microsoft Office PowerPoint</Application>
  <PresentationFormat>Произвольный</PresentationFormat>
  <Paragraphs>116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GTWalsheimProRegular</vt:lpstr>
      <vt:lpstr>Helvetica Neue</vt:lpstr>
      <vt:lpstr>Lucida Sans Unicode</vt:lpstr>
      <vt:lpstr>Open Sans</vt:lpstr>
      <vt:lpstr>Open Sans Bold</vt:lpstr>
      <vt:lpstr>Open Sans regular</vt:lpstr>
      <vt:lpstr>Open Sans regular</vt:lpstr>
      <vt:lpstr>Times New Roman</vt:lpstr>
      <vt:lpstr>Wingdings</vt:lpstr>
      <vt:lpstr>Тема Office</vt:lpstr>
      <vt:lpstr>               </vt:lpstr>
      <vt:lpstr>Overview</vt:lpstr>
      <vt:lpstr> The Sphere Project </vt:lpstr>
      <vt:lpstr>Sphere as a Community</vt:lpstr>
      <vt:lpstr>Презентация PowerPoint</vt:lpstr>
      <vt:lpstr> Why have humanitarian standards? </vt:lpstr>
      <vt:lpstr>Презентация PowerPoint</vt:lpstr>
      <vt:lpstr>Core principles and values</vt:lpstr>
      <vt:lpstr>Quality and Accountability</vt:lpstr>
      <vt:lpstr>So… why have humanitarian standards ?</vt:lpstr>
      <vt:lpstr> Sphere Handbook </vt:lpstr>
      <vt:lpstr>Structure of a standard: beyond metrics</vt:lpstr>
      <vt:lpstr>Standards v. targets</vt:lpstr>
      <vt:lpstr>Презентация PowerPoint</vt:lpstr>
      <vt:lpstr>Common purpose and priorities</vt:lpstr>
      <vt:lpstr>WAYS TO ACCESS SPHERE HANDBOOK and OTHER STANDARDS</vt:lpstr>
      <vt:lpstr> Sphere’s Programme for Ukraine and Eastern Europe </vt:lpstr>
      <vt:lpstr>Thank you and please contact me at  daria.pistriak@spherestandards.org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 in the 2018 Sphere Handbook?</dc:title>
  <dc:creator>Tristan Hale</dc:creator>
  <cp:lastModifiedBy>Daria Pistriak</cp:lastModifiedBy>
  <cp:revision>87</cp:revision>
  <dcterms:created xsi:type="dcterms:W3CDTF">2018-11-13T08:32:28Z</dcterms:created>
  <dcterms:modified xsi:type="dcterms:W3CDTF">2022-10-27T15:17:45Z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0x01010040548E345B6D594AAA06BAD71EA843DF</vt:lpwstr>
  </property>
  <property fmtid="{D5CDD505-2E9C-101B-9397-08002B2CF9AE}" pid="3" name="Order">
    <vt:r8>20600</vt:r8>
  </property>
</Properties>
</file>