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2" r:id="rId3"/>
    <p:sldId id="273" r:id="rId4"/>
    <p:sldId id="382" r:id="rId5"/>
    <p:sldId id="265" r:id="rId6"/>
    <p:sldId id="257" r:id="rId7"/>
    <p:sldId id="263" r:id="rId8"/>
    <p:sldId id="264" r:id="rId9"/>
    <p:sldId id="270" r:id="rId10"/>
    <p:sldId id="258" r:id="rId11"/>
    <p:sldId id="385" r:id="rId12"/>
    <p:sldId id="386" r:id="rId13"/>
    <p:sldId id="363" r:id="rId14"/>
    <p:sldId id="387" r:id="rId15"/>
    <p:sldId id="389" r:id="rId16"/>
    <p:sldId id="384" r:id="rId17"/>
    <p:sldId id="383" r:id="rId18"/>
    <p:sldId id="267" r:id="rId19"/>
    <p:sldId id="388" r:id="rId20"/>
    <p:sldId id="390" r:id="rId21"/>
    <p:sldId id="392" r:id="rId22"/>
    <p:sldId id="391" r:id="rId23"/>
    <p:sldId id="396" r:id="rId24"/>
    <p:sldId id="394" r:id="rId25"/>
    <p:sldId id="395" r:id="rId26"/>
    <p:sldId id="402" r:id="rId27"/>
    <p:sldId id="399" r:id="rId28"/>
    <p:sldId id="401" r:id="rId29"/>
    <p:sldId id="268" r:id="rId30"/>
    <p:sldId id="398" r:id="rId31"/>
    <p:sldId id="377" r:id="rId32"/>
    <p:sldId id="381" r:id="rId33"/>
    <p:sldId id="269" r:id="rId34"/>
    <p:sldId id="260" r:id="rId35"/>
    <p:sldId id="261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A5A5A5"/>
        </a:solidFill>
        <a:effectLst/>
        <a:uFillTx/>
        <a:latin typeface="Open Sans Regular"/>
        <a:ea typeface="Open Sans Regular"/>
        <a:cs typeface="Open Sans Regular"/>
        <a:sym typeface="Open Sans Regular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D5D5"/>
    <a:srgbClr val="6A41BD"/>
    <a:srgbClr val="00A585"/>
    <a:srgbClr val="9BC7DB"/>
    <a:srgbClr val="949494"/>
    <a:srgbClr val="2FFFD7"/>
    <a:srgbClr val="676767"/>
    <a:srgbClr val="DADADA"/>
    <a:srgbClr val="11A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wholeTbl>
    <a:band2H>
      <a:tcTxStyle/>
      <a:tcStyle>
        <a:tcBdr/>
        <a:fill>
          <a:solidFill>
            <a:srgbClr val="00A585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A58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5A5A5"/>
              </a:solidFill>
              <a:prstDash val="solid"/>
              <a:round/>
            </a:ln>
          </a:top>
          <a:bottom>
            <a:ln w="25400" cap="flat">
              <a:solidFill>
                <a:srgbClr val="A5A5A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A5A5A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381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381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A5A5A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solidFill>
            <a:srgbClr val="00A585">
              <a:alpha val="20000"/>
            </a:srgbClr>
          </a:solidFill>
        </a:fill>
      </a:tcStyle>
    </a:firstCol>
    <a:la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50800" cap="flat">
              <a:solidFill>
                <a:srgbClr val="00A585"/>
              </a:solidFill>
              <a:prstDash val="solid"/>
              <a:round/>
            </a:ln>
          </a:top>
          <a:bottom>
            <a:ln w="127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Open Sans Regular"/>
          <a:ea typeface="Open Sans Regular"/>
          <a:cs typeface="Open Sans Regular"/>
        </a:font>
        <a:srgbClr val="00A585"/>
      </a:tcTxStyle>
      <a:tcStyle>
        <a:tcBdr>
          <a:left>
            <a:ln w="12700" cap="flat">
              <a:solidFill>
                <a:srgbClr val="00A585"/>
              </a:solidFill>
              <a:prstDash val="solid"/>
              <a:round/>
            </a:ln>
          </a:left>
          <a:right>
            <a:ln w="12700" cap="flat">
              <a:solidFill>
                <a:srgbClr val="00A585"/>
              </a:solidFill>
              <a:prstDash val="solid"/>
              <a:round/>
            </a:ln>
          </a:right>
          <a:top>
            <a:ln w="12700" cap="flat">
              <a:solidFill>
                <a:srgbClr val="00A585"/>
              </a:solidFill>
              <a:prstDash val="solid"/>
              <a:round/>
            </a:ln>
          </a:top>
          <a:bottom>
            <a:ln w="25400" cap="flat">
              <a:solidFill>
                <a:srgbClr val="00A585"/>
              </a:solidFill>
              <a:prstDash val="solid"/>
              <a:round/>
            </a:ln>
          </a:bottom>
          <a:insideH>
            <a:ln w="12700" cap="flat">
              <a:solidFill>
                <a:srgbClr val="00A585"/>
              </a:solidFill>
              <a:prstDash val="solid"/>
              <a:round/>
            </a:ln>
          </a:insideH>
          <a:insideV>
            <a:ln w="12700" cap="flat">
              <a:solidFill>
                <a:srgbClr val="00A58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3" autoAdjust="0"/>
    <p:restoredTop sz="83673" autoAdjust="0"/>
  </p:normalViewPr>
  <p:slideViewPr>
    <p:cSldViewPr snapToGrid="0">
      <p:cViewPr varScale="1">
        <p:scale>
          <a:sx n="65" d="100"/>
          <a:sy n="65" d="100"/>
        </p:scale>
        <p:origin x="1566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21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5364F7-CC84-4D3C-AAAD-2391959AE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8E1110-2A9C-4CD2-A8F5-D29DE24E07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E554-AD80-463B-A3D5-F354654C2454}" type="datetimeFigureOut">
              <a:rPr lang="en-US" smtClean="0"/>
              <a:t>23-Nov-18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10CE6-F392-4950-8121-AD35256DC8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FF1B4-9316-4AA8-90F5-9B7C9AC6D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7374E-272E-4C26-824B-BEB717F19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using this slideshow: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Read the accompanying guidance notes</a:t>
            </a:r>
          </a:p>
          <a:p>
            <a:pPr marL="342900" indent="-342900">
              <a:buFontTx/>
              <a:buChar char="-"/>
            </a:pPr>
            <a:r>
              <a:rPr lang="en-US" dirty="0"/>
              <a:t>Delete unneeded slides</a:t>
            </a:r>
          </a:p>
          <a:p>
            <a:pPr marL="0" indent="0">
              <a:buFontTx/>
              <a:buNone/>
            </a:pPr>
            <a:r>
              <a:rPr lang="en-US" dirty="0"/>
              <a:t>This slide:</a:t>
            </a:r>
          </a:p>
          <a:p>
            <a:pPr marL="342900" indent="-342900">
              <a:buFontTx/>
              <a:buChar char="-"/>
            </a:pPr>
            <a:r>
              <a:rPr lang="en-US" dirty="0"/>
              <a:t>Remove “company name” and the vertical line next to it, or replace with you own logo(s)</a:t>
            </a:r>
          </a:p>
          <a:p>
            <a:pPr marL="342900" indent="-342900">
              <a:buFontTx/>
              <a:buChar char="-"/>
            </a:pPr>
            <a:r>
              <a:rPr lang="en-US" dirty="0"/>
              <a:t>To change the date,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23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1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FB164-C8A9-4B15-A5AA-2EB5C7E049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Improve resolution of image</a:t>
            </a:r>
          </a:p>
        </p:txBody>
      </p:sp>
    </p:spTree>
    <p:extLst>
      <p:ext uri="{BB962C8B-B14F-4D97-AF65-F5344CB8AC3E}">
        <p14:creationId xmlns:p14="http://schemas.microsoft.com/office/powerpoint/2010/main" val="39175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718152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set of CHANGES slides (12 starting with this one) should be the core content of your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258297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a summary of the following 4.</a:t>
            </a:r>
          </a:p>
        </p:txBody>
      </p:sp>
    </p:spTree>
    <p:extLst>
      <p:ext uri="{BB962C8B-B14F-4D97-AF65-F5344CB8AC3E}">
        <p14:creationId xmlns:p14="http://schemas.microsoft.com/office/powerpoint/2010/main" val="80932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8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36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indicators are presented in the 2018 HB represents a major change. Read the guidance notes carefully and don’t skip this element.</a:t>
            </a:r>
          </a:p>
          <a:p>
            <a:r>
              <a:rPr lang="en-US" dirty="0"/>
              <a:t>There are MORE indicators with stated numerical targets in the 2018 HB than in the 2011 HB.</a:t>
            </a:r>
          </a:p>
          <a:p>
            <a:r>
              <a:rPr lang="en-US" dirty="0"/>
              <a:t>All 2018 HB indicators are designed to be MEASURABLE.</a:t>
            </a:r>
          </a:p>
        </p:txBody>
      </p:sp>
    </p:spTree>
    <p:extLst>
      <p:ext uri="{BB962C8B-B14F-4D97-AF65-F5344CB8AC3E}">
        <p14:creationId xmlns:p14="http://schemas.microsoft.com/office/powerpoint/2010/main" val="74369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serves as a summary of the CHANGES slides above.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3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64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86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context, delete some or all of the SPHERE set of slides (4 starting with this one).</a:t>
            </a:r>
          </a:p>
          <a:p>
            <a:r>
              <a:rPr lang="en-US" dirty="0"/>
              <a:t>The Interactive Handbook and Sphere Champion e-learning were launched at the same time as the Sphere Handbook.</a:t>
            </a:r>
          </a:p>
          <a:p>
            <a:r>
              <a:rPr lang="en-US" dirty="0"/>
              <a:t>The more time that has passed since November 2018, the less relevant it is to promote these as NEW products.</a:t>
            </a:r>
          </a:p>
        </p:txBody>
      </p:sp>
    </p:spTree>
    <p:extLst>
      <p:ext uri="{BB962C8B-B14F-4D97-AF65-F5344CB8AC3E}">
        <p14:creationId xmlns:p14="http://schemas.microsoft.com/office/powerpoint/2010/main" val="405548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>
                <a:latin typeface="Arial" charset="0"/>
                <a:ea typeface="Arial" charset="0"/>
                <a:cs typeface="Arial" charset="0"/>
              </a:rPr>
              <a:t>Image: The Interactive Handbook shown on an iPhone. The interface is a responsive web application so is designed to work on large screens (PCs) and mobile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D2CA1-D120-9748-B6F6-7C32249A99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39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56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61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update the details, select </a:t>
            </a:r>
            <a:r>
              <a:rPr lang="en-US" b="1" dirty="0"/>
              <a:t>Slide Master </a:t>
            </a:r>
            <a:r>
              <a:rPr lang="en-US" dirty="0"/>
              <a:t>from the </a:t>
            </a:r>
            <a:r>
              <a:rPr lang="en-US" b="1" dirty="0"/>
              <a:t>View</a:t>
            </a:r>
            <a:r>
              <a:rPr lang="en-US" dirty="0"/>
              <a:t> menu. When done, click </a:t>
            </a:r>
            <a:r>
              <a:rPr lang="en-US" b="1" dirty="0"/>
              <a:t>Close Master View </a:t>
            </a:r>
            <a:r>
              <a:rPr lang="en-US" dirty="0"/>
              <a:t>to return.</a:t>
            </a:r>
          </a:p>
        </p:txBody>
      </p:sp>
    </p:spTree>
    <p:extLst>
      <p:ext uri="{BB962C8B-B14F-4D97-AF65-F5344CB8AC3E}">
        <p14:creationId xmlns:p14="http://schemas.microsoft.com/office/powerpoint/2010/main" val="405706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for training seminars/webinars only – delete for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5897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summary of the following 5 slides. For a shorter presentation, keep this one but delete the following 5. For longer presentations, you could delete this one.</a:t>
            </a:r>
          </a:p>
        </p:txBody>
      </p:sp>
    </p:spTree>
    <p:extLst>
      <p:ext uri="{BB962C8B-B14F-4D97-AF65-F5344CB8AC3E}">
        <p14:creationId xmlns:p14="http://schemas.microsoft.com/office/powerpoint/2010/main" val="7854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3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3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0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slide depending on format of presentation/workshop.</a:t>
            </a:r>
          </a:p>
        </p:txBody>
      </p:sp>
    </p:spTree>
    <p:extLst>
      <p:ext uri="{BB962C8B-B14F-4D97-AF65-F5344CB8AC3E}">
        <p14:creationId xmlns:p14="http://schemas.microsoft.com/office/powerpoint/2010/main" val="3522485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your setting, consider deleting some or all of the CONSULTATIONS slides (6 starting from this one)</a:t>
            </a:r>
          </a:p>
        </p:txBody>
      </p:sp>
    </p:spTree>
    <p:extLst>
      <p:ext uri="{BB962C8B-B14F-4D97-AF65-F5344CB8AC3E}">
        <p14:creationId xmlns:p14="http://schemas.microsoft.com/office/powerpoint/2010/main" val="41244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68C4B1E-B92B-4E54-AA79-B79919C15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493" y="4051306"/>
            <a:ext cx="3872042" cy="1818449"/>
          </a:xfrm>
          <a:prstGeom prst="rect">
            <a:avLst/>
          </a:prstGeom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5892800" y="3659956"/>
            <a:ext cx="5587456" cy="1190673"/>
          </a:xfrm>
          <a:prstGeom prst="rect">
            <a:avLst/>
          </a:prstGeom>
        </p:spPr>
        <p:txBody>
          <a:bodyPr anchor="t"/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t>Title Text</a:t>
            </a:r>
          </a:p>
        </p:txBody>
      </p:sp>
      <p:pic>
        <p:nvPicPr>
          <p:cNvPr id="1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8436" y="3976663"/>
            <a:ext cx="88329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January 2018"/>
          <p:cNvSpPr txBox="1"/>
          <p:nvPr/>
        </p:nvSpPr>
        <p:spPr>
          <a:xfrm>
            <a:off x="5850500" y="4506970"/>
            <a:ext cx="550893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s-ES" noProof="0"/>
              <a:t>NovIembRE 2018</a:t>
            </a:r>
          </a:p>
        </p:txBody>
      </p:sp>
      <p:sp>
        <p:nvSpPr>
          <p:cNvPr id="18" name="Slide Number" hidden="1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0"/>
            <a:ext cx="11704320" cy="1538503"/>
          </a:xfrm>
        </p:spPr>
        <p:txBody>
          <a:bodyPr anchor="ctr" anchorCtr="0">
            <a:noAutofit/>
          </a:bodyPr>
          <a:lstStyle>
            <a:lvl1pPr>
              <a:defRPr sz="3982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50240" y="1906406"/>
            <a:ext cx="11704320" cy="680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tx2"/>
              </a:buClr>
              <a:defRPr sz="2560" b="1">
                <a:solidFill>
                  <a:srgbClr val="000000"/>
                </a:solidFill>
              </a:defRPr>
            </a:lvl1pPr>
            <a:lvl2pPr>
              <a:defRPr sz="2560">
                <a:solidFill>
                  <a:srgbClr val="000000"/>
                </a:solidFill>
              </a:defRPr>
            </a:lvl2pPr>
            <a:lvl3pPr>
              <a:defRPr sz="2276">
                <a:solidFill>
                  <a:srgbClr val="000000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0" y="1504488"/>
            <a:ext cx="10429092" cy="0"/>
          </a:xfrm>
          <a:prstGeom prst="line">
            <a:avLst/>
          </a:prstGeom>
          <a:ln w="63500" cmpd="sng">
            <a:solidFill>
              <a:srgbClr val="039579"/>
            </a:solidFill>
          </a:ln>
          <a:effectLst>
            <a:glow>
              <a:schemeClr val="accent1"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stA="73000" endPos="73000" dist="50800" dir="5400000" sy="-100000" algn="bl" rotWithShape="0"/>
            <a:softEdge rad="10160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A0A61-A9A8-4D2E-BF90-DB7E34D55FD8}"/>
              </a:ext>
            </a:extLst>
          </p:cNvPr>
          <p:cNvCxnSpPr>
            <a:cxnSpLocks/>
          </p:cNvCxnSpPr>
          <p:nvPr userDrawn="1"/>
        </p:nvCxnSpPr>
        <p:spPr>
          <a:xfrm>
            <a:off x="1" y="1538503"/>
            <a:ext cx="10132311" cy="0"/>
          </a:xfrm>
          <a:prstGeom prst="line">
            <a:avLst/>
          </a:prstGeom>
          <a:ln w="41275">
            <a:solidFill>
              <a:srgbClr val="039579">
                <a:alpha val="57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74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438C0-09D6-4F42-85C6-E896EF12330D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E5F98CF-FF33-44A3-8BF1-5B0369E35E13}" type="datetime1">
              <a:rPr lang="en-US"/>
              <a:pPr lvl="0"/>
              <a:t>23-Nov-18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0A323-82B9-47DF-9BE3-3CAB1F8BE6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67AE-26F2-4B8D-9792-349C4B8A2E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130046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56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5B647D-2CE3-4FDD-B444-D6CF77FF2E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1E0C2-DAD4-4CB0-B041-54911B8B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"/>
          <p:cNvSpPr/>
          <p:nvPr/>
        </p:nvSpPr>
        <p:spPr>
          <a:xfrm>
            <a:off x="-3474" y="-71240"/>
            <a:ext cx="13011747" cy="9896080"/>
          </a:xfrm>
          <a:prstGeom prst="rect">
            <a:avLst/>
          </a:prstGeom>
          <a:solidFill>
            <a:srgbClr val="00A5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3302296"/>
            <a:ext cx="10464800" cy="483136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  <a:lvl2pPr marL="0" indent="0"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pic>
        <p:nvPicPr>
          <p:cNvPr id="3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16857" y="8809566"/>
            <a:ext cx="317277" cy="3429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820" y="8540715"/>
            <a:ext cx="1832561" cy="850971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 : +41 22 552 3659…"/>
          <p:cNvSpPr txBox="1"/>
          <p:nvPr/>
        </p:nvSpPr>
        <p:spPr>
          <a:xfrm>
            <a:off x="9598687" y="8572499"/>
            <a:ext cx="2035636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400">
                <a:solidFill>
                  <a:srgbClr val="676767"/>
                </a:solidFill>
              </a:defRPr>
            </a:pPr>
            <a:r>
              <a:t>T : +41 22 552 3659</a:t>
            </a:r>
          </a:p>
          <a:p>
            <a:pPr algn="r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t>sphereproject.org</a:t>
            </a:r>
          </a:p>
        </p:txBody>
      </p:sp>
      <p:pic>
        <p:nvPicPr>
          <p:cNvPr id="49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51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6050" y="9251950"/>
            <a:ext cx="317277" cy="342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age"/>
          <p:cNvSpPr>
            <a:spLocks noGrp="1"/>
          </p:cNvSpPr>
          <p:nvPr>
            <p:ph type="pic" sz="half" idx="13"/>
          </p:nvPr>
        </p:nvSpPr>
        <p:spPr>
          <a:xfrm>
            <a:off x="7025047" y="-27733"/>
            <a:ext cx="5228504" cy="806683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19886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2616200"/>
            <a:ext cx="5334000" cy="4267200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</a:lvl1pPr>
            <a:lvl2pPr marL="0" indent="0">
              <a:buSzTx/>
              <a:buNone/>
            </a:lvl2pPr>
            <a:lvl3pPr marL="0" indent="0">
              <a:buSzTx/>
              <a:buNone/>
            </a:lvl3pPr>
            <a:lvl4pPr marL="0" indent="0">
              <a:buSzTx/>
              <a:buNone/>
            </a:lvl4pPr>
            <a:lvl5pPr marL="0" indent="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Pull out quote"/>
          <p:cNvSpPr>
            <a:spLocks noGrp="1"/>
          </p:cNvSpPr>
          <p:nvPr>
            <p:ph type="body" sz="quarter" idx="14"/>
          </p:nvPr>
        </p:nvSpPr>
        <p:spPr>
          <a:xfrm>
            <a:off x="1253101" y="6819900"/>
            <a:ext cx="4911938" cy="4064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/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3216"/>
            <a:ext cx="331776" cy="35560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0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5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298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074333" indent="-296333">
              <a:spcBef>
                <a:spcPts val="0"/>
              </a:spcBef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146550"/>
            <a:ext cx="10464800" cy="9271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4800">
                <a:solidFill>
                  <a:srgbClr val="00B29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935" y="636564"/>
            <a:ext cx="88329" cy="119067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ur…"/>
          <p:cNvSpPr txBox="1"/>
          <p:nvPr/>
        </p:nvSpPr>
        <p:spPr>
          <a:xfrm>
            <a:off x="888076" y="330199"/>
            <a:ext cx="4449936" cy="1265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70000"/>
              </a:lnSpc>
              <a:defRPr sz="54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pPr>
            <a:endParaRPr lang="en-US" dirty="0"/>
          </a:p>
          <a:p>
            <a:pPr algn="l">
              <a:lnSpc>
                <a:spcPct val="70000"/>
              </a:lnSpc>
              <a:defRPr sz="54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dirty="0"/>
              <a:t>Contact</a:t>
            </a:r>
            <a:r>
              <a:rPr lang="es-ES" dirty="0"/>
              <a:t>o</a:t>
            </a:r>
            <a:r>
              <a:rPr dirty="0"/>
              <a:t>s</a:t>
            </a:r>
          </a:p>
        </p:txBody>
      </p:sp>
      <p:sp>
        <p:nvSpPr>
          <p:cNvPr id="90" name="Christine Knudson…"/>
          <p:cNvSpPr txBox="1"/>
          <p:nvPr/>
        </p:nvSpPr>
        <p:spPr>
          <a:xfrm>
            <a:off x="12658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es-ES" noProof="0"/>
              <a:t>Su</a:t>
            </a:r>
            <a:r>
              <a:rPr lang="es-ES" baseline="0" noProof="0"/>
              <a:t> nombre</a:t>
            </a:r>
            <a:endParaRPr lang="es-ES" noProof="0"/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s-ES" noProof="0"/>
              <a:t>Su</a:t>
            </a:r>
            <a:r>
              <a:rPr lang="es-ES" baseline="0" noProof="0"/>
              <a:t> posición en la organización</a:t>
            </a:r>
            <a:endParaRPr lang="es-ES" noProof="0"/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noProof="0"/>
              <a:t>your.name@organisation.org</a:t>
            </a:r>
          </a:p>
        </p:txBody>
      </p:sp>
      <p:sp>
        <p:nvSpPr>
          <p:cNvPr id="91" name="Barbara Sartore…"/>
          <p:cNvSpPr txBox="1"/>
          <p:nvPr/>
        </p:nvSpPr>
        <p:spPr>
          <a:xfrm>
            <a:off x="6968101" y="4241800"/>
            <a:ext cx="4742944" cy="146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600">
                <a:solidFill>
                  <a:srgbClr val="00A585"/>
                </a:solidFill>
              </a:defRPr>
            </a:pPr>
            <a:r>
              <a:rPr lang="es-ES" noProof="0"/>
              <a:t>Oficina de Esfera</a:t>
            </a:r>
          </a:p>
          <a:p>
            <a:pPr>
              <a:defRPr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s-ES" noProof="0"/>
              <a:t>MANTÉNGASE EN CONTACTO</a:t>
            </a:r>
          </a:p>
          <a:p>
            <a:pPr>
              <a:spcBef>
                <a:spcPts val="2000"/>
              </a:spcBef>
              <a:defRPr>
                <a:solidFill>
                  <a:srgbClr val="67676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s-ES" noProof="0"/>
              <a:t>info@spherestandards.org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96190" y="8809566"/>
            <a:ext cx="317277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7CF5A58-253B-49E4-82A6-24470C7E7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7520" y="4032645"/>
            <a:ext cx="3872042" cy="1818449"/>
          </a:xfrm>
          <a:prstGeom prst="rect">
            <a:avLst/>
          </a:prstGeom>
        </p:spPr>
      </p:pic>
      <p:pic>
        <p:nvPicPr>
          <p:cNvPr id="107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8436" y="3976663"/>
            <a:ext cx="88330" cy="1190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You"/>
          <p:cNvSpPr txBox="1"/>
          <p:nvPr/>
        </p:nvSpPr>
        <p:spPr>
          <a:xfrm>
            <a:off x="7247500" y="4506970"/>
            <a:ext cx="53113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cap="all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rPr lang="es-ES" dirty="0"/>
              <a:t>gracias</a:t>
            </a:r>
            <a:endParaRPr dirty="0"/>
          </a:p>
        </p:txBody>
      </p:sp>
      <p:sp>
        <p:nvSpPr>
          <p:cNvPr id="109" name="Thank"/>
          <p:cNvSpPr txBox="1"/>
          <p:nvPr/>
        </p:nvSpPr>
        <p:spPr>
          <a:xfrm>
            <a:off x="7196700" y="3728839"/>
            <a:ext cx="550893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 cap="all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es-ES" dirty="0"/>
              <a:t>muchas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EEBF9"/>
            </a:gs>
            <a:gs pos="0">
              <a:schemeClr val="bg1"/>
            </a:gs>
            <a:gs pos="100000">
              <a:srgbClr val="A296D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-5690896" y="36632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asted-image.pdf" descr="pasted-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91820" y="8489915"/>
            <a:ext cx="1832561" cy="850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1703050" y="8671080"/>
            <a:ext cx="49814" cy="40640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age"/>
          <p:cNvSpPr txBox="1"/>
          <p:nvPr/>
        </p:nvSpPr>
        <p:spPr>
          <a:xfrm>
            <a:off x="11808577" y="8574616"/>
            <a:ext cx="60080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400" cap="all">
                <a:solidFill>
                  <a:srgbClr val="67676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Page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1590" y="8822266"/>
            <a:ext cx="317277" cy="342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0A58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00B297"/>
          </a:solidFill>
          <a:uFillTx/>
          <a:latin typeface="Open Sans Regular"/>
          <a:ea typeface="Open Sans Regular"/>
          <a:cs typeface="Open Sans Regular"/>
          <a:sym typeface="Open Sans Regular"/>
        </a:defRPr>
      </a:lvl9pPr>
    </p:titleStyle>
    <p:bodyStyle>
      <a:lvl1pPr marL="222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1pPr>
      <a:lvl2pPr marL="666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2pPr>
      <a:lvl3pPr marL="1111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3pPr>
      <a:lvl4pPr marL="1555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4pPr>
      <a:lvl5pPr marL="2000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5pPr>
      <a:lvl6pPr marL="2444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6pPr>
      <a:lvl7pPr marL="2889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7pPr>
      <a:lvl8pPr marL="33337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8pPr>
      <a:lvl9pPr marL="3778250" marR="0" indent="-222250" algn="ctr" defTabSz="5842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7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676767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xfrm>
            <a:off x="5892799" y="2641084"/>
            <a:ext cx="5587457" cy="11906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000" dirty="0"/>
              <a:t>¿QUÉ NOVEDADES TIENE EL MANUAL ESFERA 2018?</a:t>
            </a:r>
            <a:br>
              <a:rPr lang="en-US" sz="4000" dirty="0"/>
            </a:br>
            <a:endParaRPr lang="es-ES" sz="2800" cap="none" dirty="0">
              <a:solidFill>
                <a:srgbClr val="11AD8D"/>
              </a:solidFill>
              <a:sym typeface="Open Sans Regular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A9DA57-27A3-41EC-B4FB-9DF65FE5B5AE}"/>
              </a:ext>
            </a:extLst>
          </p:cNvPr>
          <p:cNvCxnSpPr/>
          <p:nvPr/>
        </p:nvCxnSpPr>
        <p:spPr>
          <a:xfrm>
            <a:off x="5573486" y="6052460"/>
            <a:ext cx="0" cy="1132115"/>
          </a:xfrm>
          <a:prstGeom prst="line">
            <a:avLst/>
          </a:prstGeom>
          <a:noFill/>
          <a:ln w="76200" cap="flat">
            <a:solidFill>
              <a:srgbClr val="D9D9D9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51AE362-F422-4F90-86E7-2ED279D6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5921843"/>
            <a:ext cx="3494088" cy="1393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 sz="3600" dirty="0"/>
              <a:t>Debate:</a:t>
            </a:r>
            <a:br>
              <a:rPr lang="es-ES" sz="3600" dirty="0"/>
            </a:br>
            <a:r>
              <a:rPr lang="es-ES" sz="5400" dirty="0"/>
              <a:t>DESAFÍOS Y FACTORES DE CAMBIO ACTUALES</a:t>
            </a:r>
            <a:endParaRPr lang="es-ES" sz="6000" cap="all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979713" y="3425370"/>
            <a:ext cx="10837143" cy="47171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¿De qué crisis y situaciones se ha logrado aprendizajes en los últimos 7 a 10 años?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¿Cómo se comparan estos desafíos con sus propias observaciones y experiencias recientes?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¿Qué factores podrían influir en la </a:t>
            </a:r>
            <a:r>
              <a:rPr lang="es-ES" sz="3600" i="1" dirty="0"/>
              <a:t>siguiente</a:t>
            </a:r>
            <a:r>
              <a:rPr lang="es-ES" sz="3600" dirty="0"/>
              <a:t> revisión?</a:t>
            </a:r>
            <a:endParaRPr lang="es-ES" sz="32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3200"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32E1A34A-2534-4186-BE41-8096C077BF85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8323A8-3703-4951-98DB-A07B6A9F8E33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CA9807-36CF-46A4-A333-14CE49B9BC45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ED92C-43BA-41C6-8443-853CE5A0B513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</a:t>
              </a:r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0BD68B6-AEBC-4566-99C2-819E8B3B83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8" y="8500399"/>
            <a:ext cx="1831189" cy="8595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3049"/>
            <a:ext cx="13001548" cy="3250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731D55-1474-4145-A514-CD0306C9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61" y="6958020"/>
            <a:ext cx="4017356" cy="18852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Asesorías de </a:t>
            </a:r>
            <a:r>
              <a:rPr lang="es-E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REVISIÓN</a:t>
            </a:r>
            <a:r>
              <a:rPr lang="es-E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s-E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 Manual</a:t>
            </a:r>
            <a:endParaRPr lang="es-ES" sz="4000" b="1" dirty="0">
              <a:solidFill>
                <a:srgbClr val="36288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014B29-35CB-4120-8B9F-87C3FD83CF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4562"/>
          <a:stretch/>
        </p:blipFill>
        <p:spPr>
          <a:xfrm>
            <a:off x="286084" y="1202718"/>
            <a:ext cx="12432632" cy="409761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948976" y="7250402"/>
            <a:ext cx="0" cy="130048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F2D70-0B65-47EF-99EB-0DC2498A58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204036" y="6861154"/>
            <a:ext cx="7118012" cy="2078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s-ES"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proceso más extendido e inclusivo en los 20 años de historia de Esfera</a:t>
            </a:r>
            <a:endParaRPr lang="es-ES" sz="3200" kern="12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31AC5-1945-43A7-B188-471DD8BDDC6B}"/>
              </a:ext>
            </a:extLst>
          </p:cNvPr>
          <p:cNvSpPr txBox="1"/>
          <p:nvPr/>
        </p:nvSpPr>
        <p:spPr>
          <a:xfrm>
            <a:off x="3061932" y="1480110"/>
            <a:ext cx="4953279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RESUMEN DEL ASESORAMIENTO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FC175-47B5-4D73-84C4-C30C3789F56D}"/>
              </a:ext>
            </a:extLst>
          </p:cNvPr>
          <p:cNvSpPr txBox="1"/>
          <p:nvPr/>
        </p:nvSpPr>
        <p:spPr>
          <a:xfrm>
            <a:off x="3128838" y="1986573"/>
            <a:ext cx="9636809" cy="84125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sz="2400" dirty="0">
                <a:solidFill>
                  <a:srgbClr val="949494"/>
                </a:solidFill>
              </a:rPr>
              <a:t>La edición 2018 se fundamenta en las experiencias de una comunidad diversa de asistentes humanitarios de todo el mundo.</a:t>
            </a:r>
            <a:endParaRPr kumimoji="0" lang="en-US" sz="2400" i="0" u="none" strike="noStrike" cap="none" spc="0" normalizeH="0" baseline="0" dirty="0">
              <a:ln>
                <a:noFill/>
              </a:ln>
              <a:solidFill>
                <a:srgbClr val="949494"/>
              </a:solidFill>
              <a:effectLst/>
              <a:uFillTx/>
              <a:sym typeface="Open Sans Regular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3F755-7EE6-4066-8363-A05253C0FED9}"/>
              </a:ext>
            </a:extLst>
          </p:cNvPr>
          <p:cNvSpPr txBox="1"/>
          <p:nvPr/>
        </p:nvSpPr>
        <p:spPr>
          <a:xfrm>
            <a:off x="3517714" y="3023950"/>
            <a:ext cx="2214013" cy="176458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b="1" dirty="0">
                <a:solidFill>
                  <a:srgbClr val="000000"/>
                </a:solidFill>
              </a:rPr>
              <a:t>ASESORÍAS EN PERSONA</a:t>
            </a:r>
          </a:p>
          <a:p>
            <a:pPr algn="l"/>
            <a:r>
              <a:rPr lang="es-ES" b="1" dirty="0">
                <a:solidFill>
                  <a:srgbClr val="000000"/>
                </a:solidFill>
              </a:rPr>
              <a:t>60 </a:t>
            </a:r>
            <a:r>
              <a:rPr lang="es-ES" dirty="0">
                <a:solidFill>
                  <a:srgbClr val="000000"/>
                </a:solidFill>
              </a:rPr>
              <a:t>eventos</a:t>
            </a:r>
          </a:p>
          <a:p>
            <a:pPr algn="l"/>
            <a:r>
              <a:rPr lang="es-ES" b="1" dirty="0">
                <a:solidFill>
                  <a:srgbClr val="000000"/>
                </a:solidFill>
              </a:rPr>
              <a:t>40 </a:t>
            </a:r>
            <a:r>
              <a:rPr lang="es-ES" dirty="0">
                <a:solidFill>
                  <a:srgbClr val="000000"/>
                </a:solidFill>
              </a:rPr>
              <a:t>países</a:t>
            </a:r>
          </a:p>
          <a:p>
            <a:pPr algn="l"/>
            <a:r>
              <a:rPr lang="es-ES" b="1" dirty="0">
                <a:solidFill>
                  <a:srgbClr val="000000"/>
                </a:solidFill>
              </a:rPr>
              <a:t>450 </a:t>
            </a:r>
            <a:r>
              <a:rPr lang="es-ES" dirty="0">
                <a:solidFill>
                  <a:srgbClr val="000000"/>
                </a:solidFill>
              </a:rPr>
              <a:t>organizaciones</a:t>
            </a:r>
          </a:p>
          <a:p>
            <a:pPr algn="l"/>
            <a:r>
              <a:rPr lang="es-ES" b="1" dirty="0">
                <a:solidFill>
                  <a:srgbClr val="000000"/>
                </a:solidFill>
              </a:rPr>
              <a:t>1400 </a:t>
            </a:r>
            <a:r>
              <a:rPr lang="es-ES" dirty="0">
                <a:solidFill>
                  <a:srgbClr val="000000"/>
                </a:solidFill>
              </a:rPr>
              <a:t>participantes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8C4617-3EE1-4D4B-92C5-3202C48EDDDB}"/>
              </a:ext>
            </a:extLst>
          </p:cNvPr>
          <p:cNvSpPr txBox="1"/>
          <p:nvPr/>
        </p:nvSpPr>
        <p:spPr>
          <a:xfrm>
            <a:off x="6127103" y="3001648"/>
            <a:ext cx="2214013" cy="204158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b="1">
                <a:solidFill>
                  <a:srgbClr val="000000"/>
                </a:solidFill>
              </a:rPr>
              <a:t>ASESORÍAS EN LÍNEA</a:t>
            </a:r>
          </a:p>
          <a:p>
            <a:pPr algn="l"/>
            <a:r>
              <a:rPr lang="es-ES" b="1">
                <a:solidFill>
                  <a:srgbClr val="000000"/>
                </a:solidFill>
              </a:rPr>
              <a:t>4500 </a:t>
            </a:r>
            <a:r>
              <a:rPr lang="es-ES">
                <a:solidFill>
                  <a:srgbClr val="000000"/>
                </a:solidFill>
              </a:rPr>
              <a:t>comentarios</a:t>
            </a:r>
          </a:p>
          <a:p>
            <a:pPr algn="l"/>
            <a:r>
              <a:rPr lang="es-ES" b="1">
                <a:solidFill>
                  <a:srgbClr val="000000"/>
                </a:solidFill>
              </a:rPr>
              <a:t>188 </a:t>
            </a:r>
            <a:r>
              <a:rPr lang="es-ES">
                <a:solidFill>
                  <a:srgbClr val="000000"/>
                </a:solidFill>
              </a:rPr>
              <a:t>organizaciones</a:t>
            </a:r>
          </a:p>
          <a:p>
            <a:pPr algn="l"/>
            <a:r>
              <a:rPr lang="es-ES" b="1">
                <a:solidFill>
                  <a:srgbClr val="000000"/>
                </a:solidFill>
              </a:rPr>
              <a:t>65 </a:t>
            </a:r>
            <a:r>
              <a:rPr lang="es-ES">
                <a:solidFill>
                  <a:srgbClr val="000000"/>
                </a:solidFill>
              </a:rPr>
              <a:t>países</a:t>
            </a:r>
          </a:p>
          <a:p>
            <a:pPr algn="l"/>
            <a:endParaRPr lang="es-ES" b="1">
              <a:solidFill>
                <a:srgbClr val="000000"/>
              </a:solidFill>
            </a:endParaRPr>
          </a:p>
          <a:p>
            <a:pPr algn="l"/>
            <a:endParaRPr kumimoji="0" lang="es-ES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E990D-E6E5-4E99-B897-2DC5E72DFD98}"/>
              </a:ext>
            </a:extLst>
          </p:cNvPr>
          <p:cNvSpPr txBox="1"/>
          <p:nvPr/>
        </p:nvSpPr>
        <p:spPr>
          <a:xfrm>
            <a:off x="8690446" y="3006390"/>
            <a:ext cx="1791700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b="1" dirty="0">
                <a:solidFill>
                  <a:srgbClr val="000000"/>
                </a:solidFill>
              </a:rPr>
              <a:t>GRUPOS DE REVISIÓN POR PARES</a:t>
            </a:r>
          </a:p>
          <a:p>
            <a:pPr algn="l"/>
            <a:r>
              <a:rPr lang="es-ES" b="1" dirty="0">
                <a:solidFill>
                  <a:srgbClr val="000000"/>
                </a:solidFill>
              </a:rPr>
              <a:t>500 </a:t>
            </a:r>
            <a:r>
              <a:rPr lang="es-ES" dirty="0">
                <a:solidFill>
                  <a:srgbClr val="000000"/>
                </a:solidFill>
              </a:rPr>
              <a:t>expertos</a:t>
            </a:r>
            <a:endParaRPr kumimoji="0" lang="es-ES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6217A8-8A60-4EC3-A5CC-5726859483C2}"/>
              </a:ext>
            </a:extLst>
          </p:cNvPr>
          <p:cNvSpPr txBox="1"/>
          <p:nvPr/>
        </p:nvSpPr>
        <p:spPr>
          <a:xfrm>
            <a:off x="10508046" y="3930437"/>
            <a:ext cx="2003624" cy="1087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sz="1600" dirty="0">
                <a:solidFill>
                  <a:srgbClr val="000000"/>
                </a:solidFill>
              </a:rPr>
              <a:t>300 Organizaciones</a:t>
            </a:r>
          </a:p>
          <a:p>
            <a:pPr algn="l"/>
            <a:r>
              <a:rPr lang="es-ES" sz="1600" dirty="0">
                <a:solidFill>
                  <a:srgbClr val="000000"/>
                </a:solidFill>
              </a:rPr>
              <a:t>650 Participantes</a:t>
            </a:r>
          </a:p>
          <a:p>
            <a:pPr algn="l"/>
            <a:r>
              <a:rPr lang="es-ES" sz="1600" dirty="0">
                <a:solidFill>
                  <a:srgbClr val="000000"/>
                </a:solidFill>
              </a:rPr>
              <a:t>20 Países</a:t>
            </a:r>
          </a:p>
          <a:p>
            <a:pPr algn="l"/>
            <a:endParaRPr kumimoji="0" lang="es-ES" sz="16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485747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A6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13021D-3768-4946-8305-49E4B40930C4}"/>
              </a:ext>
            </a:extLst>
          </p:cNvPr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67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812" y="682752"/>
            <a:ext cx="11987175" cy="83880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495BE3-3F06-4E51-A3DE-A2C8857C450D}"/>
              </a:ext>
            </a:extLst>
          </p:cNvPr>
          <p:cNvSpPr txBox="1">
            <a:spLocks/>
          </p:cNvSpPr>
          <p:nvPr/>
        </p:nvSpPr>
        <p:spPr>
          <a:xfrm>
            <a:off x="1586890" y="1081563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Asesorías para la </a:t>
            </a:r>
            <a:r>
              <a:rPr lang="es-E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REVISIÓN DEL MANUAL</a:t>
            </a:r>
            <a:r>
              <a:rPr lang="es-E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¿Quién contribuyó?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1121F-2C5F-433B-A3F9-160CC40C5E71}"/>
              </a:ext>
            </a:extLst>
          </p:cNvPr>
          <p:cNvSpPr txBox="1"/>
          <p:nvPr/>
        </p:nvSpPr>
        <p:spPr>
          <a:xfrm>
            <a:off x="887781" y="2565911"/>
            <a:ext cx="5614618" cy="233397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sz="2200" b="1" dirty="0">
                <a:solidFill>
                  <a:srgbClr val="000000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¿QUIÉNES CONTRIBUYERON EN LAS ASESORÍAS EN PERSONA?</a:t>
            </a:r>
          </a:p>
          <a:p>
            <a:pPr algn="l">
              <a:spcBef>
                <a:spcPts val="600"/>
              </a:spcBef>
            </a:pPr>
            <a:r>
              <a:rPr lang="es-ES" sz="2400" i="1" dirty="0">
                <a:solidFill>
                  <a:srgbClr val="000000"/>
                </a:solidFill>
              </a:rPr>
              <a:t>Más de un tercio de todos los contribuyentes representaron organizaciones nacionales</a:t>
            </a:r>
            <a:br>
              <a:rPr lang="es-ES" sz="2400" i="1" dirty="0">
                <a:solidFill>
                  <a:srgbClr val="000000"/>
                </a:solidFill>
              </a:rPr>
            </a:br>
            <a:r>
              <a:rPr lang="es-ES" sz="2400" i="1" dirty="0">
                <a:solidFill>
                  <a:srgbClr val="000000"/>
                </a:solidFill>
              </a:rPr>
              <a:t>e instituciones locales.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23036-9D8C-4B1C-9A11-F9D6CC3CCF0D}"/>
              </a:ext>
            </a:extLst>
          </p:cNvPr>
          <p:cNvSpPr txBox="1"/>
          <p:nvPr/>
        </p:nvSpPr>
        <p:spPr>
          <a:xfrm>
            <a:off x="2289118" y="4920850"/>
            <a:ext cx="4213281" cy="37189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spcBef>
                <a:spcPts val="1800"/>
              </a:spcBef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ONGs nacionales</a:t>
            </a:r>
          </a:p>
          <a:p>
            <a:pPr algn="l">
              <a:spcBef>
                <a:spcPts val="1800"/>
              </a:spcBef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Autoridades locales</a:t>
            </a:r>
          </a:p>
          <a:p>
            <a:pPr algn="l">
              <a:spcBef>
                <a:spcPts val="1800"/>
              </a:spcBef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ONGs internacionales</a:t>
            </a:r>
          </a:p>
          <a:p>
            <a:pPr algn="l">
              <a:spcBef>
                <a:spcPts val="1800"/>
              </a:spcBef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Agencias de las NNUU/FICR/CICR</a:t>
            </a:r>
          </a:p>
          <a:p>
            <a:pPr algn="l">
              <a:spcBef>
                <a:spcPts val="1800"/>
              </a:spcBef>
            </a:pPr>
            <a:r>
              <a:rPr lang="es-ES" sz="2000" dirty="0">
                <a:solidFill>
                  <a:schemeClr val="bg1">
                    <a:lumMod val="50000"/>
                  </a:schemeClr>
                </a:solidFill>
                <a:latin typeface="Open Sans regular"/>
                <a:ea typeface="Open Sans Bold" panose="020B0806030504020204" pitchFamily="34" charset="0"/>
                <a:cs typeface="Open Sans Bold" panose="020B0806030504020204" pitchFamily="34" charset="0"/>
              </a:rPr>
              <a:t>Otros (círculos académicos, donantes, personas independientes, medios de comunicación, sector privado, etc.)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F62D3-81AA-4273-B93A-298C7D612886}"/>
              </a:ext>
            </a:extLst>
          </p:cNvPr>
          <p:cNvGrpSpPr/>
          <p:nvPr/>
        </p:nvGrpSpPr>
        <p:grpSpPr>
          <a:xfrm>
            <a:off x="6502399" y="2782985"/>
            <a:ext cx="5381625" cy="5400675"/>
            <a:chOff x="1120774" y="2633897"/>
            <a:chExt cx="5381625" cy="54006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70925F-2E5A-49D7-979F-633031436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0774" y="2633897"/>
              <a:ext cx="5381625" cy="5400675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95EFB6-7592-453D-95AC-2C1D41FC685F}"/>
                </a:ext>
              </a:extLst>
            </p:cNvPr>
            <p:cNvSpPr/>
            <p:nvPr/>
          </p:nvSpPr>
          <p:spPr>
            <a:xfrm>
              <a:off x="2266816" y="3902927"/>
              <a:ext cx="2974259" cy="29470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Button">
                <a:avLst>
                  <a:gd name="adj" fmla="val 11582537"/>
                </a:avLst>
              </a:prstTxWarp>
              <a:spAutoFit/>
            </a:bodyPr>
            <a:lstStyle/>
            <a:p>
              <a:r>
                <a:rPr lang="en-US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VARIEDAD DE</a:t>
              </a:r>
              <a:br>
                <a:rPr lang="en-US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br>
                <a:rPr lang="en-US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3200" spc="60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CONTRIBUYENTES</a:t>
              </a:r>
              <a:endParaRPr lang="en-US" sz="3200" b="0" cap="none" spc="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3" name="Image 3">
            <a:extLst>
              <a:ext uri="{FF2B5EF4-FFF2-40B4-BE49-F238E27FC236}">
                <a16:creationId xmlns:a16="http://schemas.microsoft.com/office/drawing/2014/main" id="{9A90440A-E80C-47EE-9339-42E2EA37B8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44196" r="86948" b="8329"/>
          <a:stretch/>
        </p:blipFill>
        <p:spPr>
          <a:xfrm>
            <a:off x="990757" y="4965454"/>
            <a:ext cx="1066257" cy="29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24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672AD2-B8DF-4813-A7BC-517B9C3D2900}"/>
              </a:ext>
            </a:extLst>
          </p:cNvPr>
          <p:cNvSpPr/>
          <p:nvPr/>
        </p:nvSpPr>
        <p:spPr>
          <a:xfrm>
            <a:off x="1" y="0"/>
            <a:ext cx="13004800" cy="9753600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8BC90A06-74D7-45BF-9F14-868031EF71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0" b="2196"/>
          <a:stretch/>
        </p:blipFill>
        <p:spPr>
          <a:xfrm>
            <a:off x="941135" y="2158941"/>
            <a:ext cx="11122527" cy="6769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2EC8D7-7221-4E32-BD2D-4CB0C06ADCDB}"/>
              </a:ext>
            </a:extLst>
          </p:cNvPr>
          <p:cNvSpPr/>
          <p:nvPr/>
        </p:nvSpPr>
        <p:spPr>
          <a:xfrm>
            <a:off x="9482949" y="8246700"/>
            <a:ext cx="1325758" cy="669073"/>
          </a:xfrm>
          <a:prstGeom prst="rect">
            <a:avLst/>
          </a:prstGeom>
          <a:solidFill>
            <a:srgbClr val="9BC7D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3ED5A4-9D57-44E1-91CF-4148F821D7EA}"/>
              </a:ext>
            </a:extLst>
          </p:cNvPr>
          <p:cNvSpPr txBox="1">
            <a:spLocks/>
          </p:cNvSpPr>
          <p:nvPr/>
        </p:nvSpPr>
        <p:spPr>
          <a:xfrm>
            <a:off x="1586890" y="698480"/>
            <a:ext cx="983101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Asesorías para la </a:t>
            </a:r>
            <a:r>
              <a:rPr lang="es-E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REVISIÓN DEL MANUAL</a:t>
            </a:r>
            <a:r>
              <a:rPr lang="es-ES" sz="4000" dirty="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Alcance global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B89B5-121E-4769-8A31-5C68F5605459}"/>
              </a:ext>
            </a:extLst>
          </p:cNvPr>
          <p:cNvSpPr txBox="1"/>
          <p:nvPr/>
        </p:nvSpPr>
        <p:spPr>
          <a:xfrm>
            <a:off x="1939508" y="8331449"/>
            <a:ext cx="2231048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sz="2000" dirty="0">
                <a:solidFill>
                  <a:srgbClr val="000000"/>
                </a:solidFill>
              </a:rPr>
              <a:t>60 eventos</a:t>
            </a:r>
            <a:endParaRPr kumimoji="0" lang="es-E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97066-57CC-429C-9C62-4F1D25E1F0F8}"/>
              </a:ext>
            </a:extLst>
          </p:cNvPr>
          <p:cNvSpPr txBox="1"/>
          <p:nvPr/>
        </p:nvSpPr>
        <p:spPr>
          <a:xfrm>
            <a:off x="5863759" y="8353751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kumimoji="0" lang="es-E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Open Sans Regular"/>
              </a:rPr>
              <a:t>1400 participantes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7AFDA-6960-4A8D-BF7D-14EADB54138B}"/>
              </a:ext>
            </a:extLst>
          </p:cNvPr>
          <p:cNvSpPr txBox="1"/>
          <p:nvPr/>
        </p:nvSpPr>
        <p:spPr>
          <a:xfrm>
            <a:off x="9789252" y="8331449"/>
            <a:ext cx="2588866" cy="410369"/>
          </a:xfrm>
          <a:prstGeom prst="rect">
            <a:avLst/>
          </a:prstGeom>
          <a:solidFill>
            <a:srgbClr val="9BC7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s-ES" sz="2000" dirty="0">
                <a:solidFill>
                  <a:srgbClr val="000000"/>
                </a:solidFill>
              </a:rPr>
              <a:t>40 países</a:t>
            </a:r>
            <a:endParaRPr kumimoji="0" lang="es-ES" sz="2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7660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>
            <a:extLst>
              <a:ext uri="{FF2B5EF4-FFF2-40B4-BE49-F238E27FC236}">
                <a16:creationId xmlns:a16="http://schemas.microsoft.com/office/drawing/2014/main" id="{9BFD9786-BC91-4342-AF5B-73D418570791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2DDC56-9C17-4DDB-9DAB-36A6819000CD}"/>
              </a:ext>
            </a:extLst>
          </p:cNvPr>
          <p:cNvSpPr txBox="1">
            <a:spLocks/>
          </p:cNvSpPr>
          <p:nvPr/>
        </p:nvSpPr>
        <p:spPr>
          <a:xfrm>
            <a:off x="1353312" y="985311"/>
            <a:ext cx="10559720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Asesorías para la </a:t>
            </a:r>
            <a:r>
              <a:rPr lang="es-ES" sz="4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REVISIÓN DEL MANUAL</a:t>
            </a:r>
            <a:r>
              <a:rPr lang="es-ES" sz="4000">
                <a:solidFill>
                  <a:srgbClr val="2E1F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4000" b="1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Temas tratados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4F066-EF6B-4636-B2CA-665B35395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4" y="2914648"/>
            <a:ext cx="12806049" cy="47291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EE9CD1-C638-4CA1-BA3C-D6CB02F31B19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BDE3AC-595A-4E0B-8D22-10A6C21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C70C77-B960-4945-92B0-4E5BB9304597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BD869FA-872C-43E5-B16C-959D2130A581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77A0BD-53F2-4B12-B225-D73FB6F3718B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329E957-444E-49A7-BAEC-6BBE1FFAE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19C84E6-31FE-4EDC-BD8C-834B9D5B42A6}"/>
              </a:ext>
            </a:extLst>
          </p:cNvPr>
          <p:cNvSpPr txBox="1"/>
          <p:nvPr/>
        </p:nvSpPr>
        <p:spPr>
          <a:xfrm>
            <a:off x="289932" y="4640896"/>
            <a:ext cx="2966224" cy="28110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200" b="1" dirty="0">
                <a:solidFill>
                  <a:srgbClr val="000000"/>
                </a:solidFill>
              </a:rPr>
              <a:t>Contextos de emergencia cambiantes: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 Urbano, campamentos, crisis prolongadas y complejas</a:t>
            </a: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60EDF-37B8-4F9E-9018-BF0188E46D38}"/>
              </a:ext>
            </a:extLst>
          </p:cNvPr>
          <p:cNvSpPr txBox="1"/>
          <p:nvPr/>
        </p:nvSpPr>
        <p:spPr>
          <a:xfrm>
            <a:off x="3434574" y="4640896"/>
            <a:ext cx="2966224" cy="28110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200" b="1" dirty="0">
                <a:solidFill>
                  <a:srgbClr val="000000"/>
                </a:solidFill>
              </a:rPr>
              <a:t>Cómo se provee asistencia: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 Urbano, campamentos, crisis prolongadas y complejas</a:t>
            </a: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8569D-BDC0-4E32-9832-5914BDB8A994}"/>
              </a:ext>
            </a:extLst>
          </p:cNvPr>
          <p:cNvSpPr txBox="1"/>
          <p:nvPr/>
        </p:nvSpPr>
        <p:spPr>
          <a:xfrm>
            <a:off x="6579216" y="4640896"/>
            <a:ext cx="2966224" cy="281102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200" b="1" dirty="0">
                <a:solidFill>
                  <a:srgbClr val="000000"/>
                </a:solidFill>
              </a:rPr>
              <a:t>Rendición de cuentas: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 Urbano, campamentos, crisis prolongadas y complejas</a:t>
            </a: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s-ES" sz="2200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9086F-57EB-43D2-8BC1-0115D7E74F1D}"/>
              </a:ext>
            </a:extLst>
          </p:cNvPr>
          <p:cNvSpPr txBox="1"/>
          <p:nvPr/>
        </p:nvSpPr>
        <p:spPr>
          <a:xfrm>
            <a:off x="9748644" y="4640896"/>
            <a:ext cx="2966224" cy="247247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200" b="1" dirty="0">
                <a:solidFill>
                  <a:srgbClr val="000000"/>
                </a:solidFill>
              </a:rPr>
              <a:t>Localización 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de estándares y</a:t>
            </a:r>
            <a:r>
              <a:rPr lang="es-ES" sz="2200" b="1" dirty="0">
                <a:solidFill>
                  <a:srgbClr val="000000"/>
                </a:solidFill>
              </a:rPr>
              <a:t> participación comunitaria</a:t>
            </a:r>
          </a:p>
          <a:p>
            <a:endParaRPr kumimoji="0" lang="es-ES" sz="2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Open Sans Regular"/>
            </a:endParaRPr>
          </a:p>
          <a:p>
            <a:endParaRPr lang="es-ES" sz="2200" b="1" dirty="0">
              <a:solidFill>
                <a:srgbClr val="000000"/>
              </a:solidFill>
            </a:endParaRPr>
          </a:p>
          <a:p>
            <a:endParaRPr kumimoji="0" lang="es-ES" sz="220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sym typeface="Open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9929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69696" y="971952"/>
            <a:ext cx="11265408" cy="7685837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 descr="Sphere Draft 2 comments and input - FINAL.xlsx  -  Read-Only - Excel">
            <a:extLst>
              <a:ext uri="{FF2B5EF4-FFF2-40B4-BE49-F238E27FC236}">
                <a16:creationId xmlns:a16="http://schemas.microsoft.com/office/drawing/2014/main" id="{CCF9CDFB-CCDF-46BC-B577-256F2AF81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t="9170" r="3414" b="-2"/>
          <a:stretch/>
        </p:blipFill>
        <p:spPr>
          <a:xfrm rot="21480000">
            <a:off x="1224534" y="2048010"/>
            <a:ext cx="10577416" cy="61546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61B4FAB-6C31-4341-9EC3-4B39F96909BF}"/>
              </a:ext>
            </a:extLst>
          </p:cNvPr>
          <p:cNvSpPr txBox="1">
            <a:spLocks/>
          </p:cNvSpPr>
          <p:nvPr/>
        </p:nvSpPr>
        <p:spPr>
          <a:xfrm rot="21480000">
            <a:off x="592296" y="1032053"/>
            <a:ext cx="5636038" cy="128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3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REVISIÓN DEL MANUAL:</a:t>
            </a:r>
            <a:endParaRPr lang="es-ES" sz="3400" dirty="0">
              <a:solidFill>
                <a:srgbClr val="2E1F1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3400" b="1" dirty="0">
                <a:solidFill>
                  <a:srgbClr val="3628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Comentarios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71D81-6138-4FAC-A3FE-BD512ED592B9}"/>
              </a:ext>
            </a:extLst>
          </p:cNvPr>
          <p:cNvSpPr txBox="1"/>
          <p:nvPr/>
        </p:nvSpPr>
        <p:spPr>
          <a:xfrm rot="21480000">
            <a:off x="5735198" y="1055740"/>
            <a:ext cx="6475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es-ES" sz="2100" b="1" kern="1200" dirty="0">
                <a:solidFill>
                  <a:schemeClr val="bg2"/>
                </a:solidFill>
                <a:latin typeface="Calibri" panose="020F0502020204030204"/>
              </a:rPr>
              <a:t>Borrador 1 : 2,576 comentarios de 141 organizaciones</a:t>
            </a:r>
          </a:p>
          <a:p>
            <a:pPr defTabSz="1300460" hangingPunct="1"/>
            <a:r>
              <a:rPr lang="es-ES" sz="2100" b="1" kern="1200" dirty="0">
                <a:solidFill>
                  <a:schemeClr val="bg2"/>
                </a:solidFill>
                <a:latin typeface="Calibri" panose="020F0502020204030204"/>
              </a:rPr>
              <a:t>Borrador 2: 1,914 comentarios de 93 organizaciones</a:t>
            </a:r>
          </a:p>
        </p:txBody>
      </p:sp>
    </p:spTree>
    <p:extLst>
      <p:ext uri="{BB962C8B-B14F-4D97-AF65-F5344CB8AC3E}">
        <p14:creationId xmlns:p14="http://schemas.microsoft.com/office/powerpoint/2010/main" val="293166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 sz="3600"/>
              <a:t>Debate:</a:t>
            </a:r>
            <a:br>
              <a:rPr lang="es-ES" sz="3600"/>
            </a:br>
            <a:r>
              <a:rPr lang="es-ES" cap="all">
                <a:latin typeface="Open Sans Bold" panose="020B0806030504020204" pitchFamily="34" charset="0"/>
              </a:rPr>
              <a:t>asesorías y comentarios de la revisión del manual</a:t>
            </a:r>
            <a:endParaRPr lang="es-ES" cap="all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6" name="Body"/>
          <p:cNvSpPr txBox="1">
            <a:spLocks noGrp="1"/>
          </p:cNvSpPr>
          <p:nvPr>
            <p:ph type="body" sz="half" idx="1"/>
          </p:nvPr>
        </p:nvSpPr>
        <p:spPr>
          <a:xfrm>
            <a:off x="1023257" y="3381827"/>
            <a:ext cx="10464800" cy="465908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¿Usted organizó o asistió a una asesoría de revisión?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¿Qué temas se trataron?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¿Presentó usted comentarios individuales o como grupo?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600" dirty="0"/>
              <a:t>¿Cómo cree que podemos mantener este diálogo abierto desde ahora hasta la próxima revisión?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82AEB0-F889-4982-90C9-704AE865261D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42CEF4-3BBE-43B2-804A-4AD07FE96C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E6D01-7B98-4B0B-9D99-1A2E2DDAADB2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</a:t>
              </a:r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BA81DC-E9DC-4762-BBAE-3ED81EA32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8" y="8500399"/>
            <a:ext cx="183118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758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795CDF-32ED-46B6-8032-F9966F262D99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C7D05FF-1CB0-4A8E-93AF-9661F0EB57D4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581EB0-F9C2-44D6-9915-0A1B9ED863CD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6AC4DB-D4C0-433D-BEB7-E27E67F30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4" r="16892"/>
          <a:stretch/>
        </p:blipFill>
        <p:spPr>
          <a:xfrm>
            <a:off x="1" y="0"/>
            <a:ext cx="5522988" cy="9753600"/>
          </a:xfrm>
          <a:prstGeom prst="rect">
            <a:avLst/>
          </a:prstGeom>
        </p:spPr>
      </p:pic>
      <p:sp>
        <p:nvSpPr>
          <p:cNvPr id="12" name="Title">
            <a:extLst>
              <a:ext uri="{FF2B5EF4-FFF2-40B4-BE49-F238E27FC236}">
                <a16:creationId xmlns:a16="http://schemas.microsoft.com/office/drawing/2014/main" id="{5B38890B-986D-44D7-AA97-4EC5586BD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2988" y="721935"/>
            <a:ext cx="6509658" cy="17145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CAMBIOS </a:t>
            </a:r>
            <a:r>
              <a:rPr lang="es-ES" b="1">
                <a:solidFill>
                  <a:srgbClr val="773CBE"/>
                </a:solidFill>
              </a:rPr>
              <a:t>estructurales </a:t>
            </a:r>
            <a:r>
              <a:rPr lang="es-ES">
                <a:solidFill>
                  <a:schemeClr val="tx2"/>
                </a:solidFill>
              </a:rPr>
              <a:t>del manual:</a:t>
            </a: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174166" y="2667535"/>
            <a:ext cx="7234103" cy="63491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8229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Normas se orientan más a resultados</a:t>
            </a:r>
          </a:p>
          <a:p>
            <a:pPr marL="109728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Acciones clave se presentan con subacciones. </a:t>
            </a:r>
          </a:p>
          <a:p>
            <a:pPr marL="11887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Notas guía son más concisas</a:t>
            </a:r>
          </a:p>
          <a:p>
            <a:pPr marL="109728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Se han reformulado los indicadores</a:t>
            </a:r>
          </a:p>
          <a:p>
            <a:pPr marL="8229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Capítulos estructurales se integran mejor en los capítulos técnicos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Estructura general mayormente </a:t>
            </a:r>
            <a:r>
              <a:rPr lang="es-ES" sz="3600" i="1" kern="1200" dirty="0">
                <a:solidFill>
                  <a:schemeClr val="tx2"/>
                </a:solidFill>
                <a:latin typeface="Open Sans Regular"/>
              </a:rPr>
              <a:t>sin cambios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36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3600" kern="1200" dirty="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79561E-263A-4090-AE1C-C7192BF75168}"/>
              </a:ext>
            </a:extLst>
          </p:cNvPr>
          <p:cNvGrpSpPr/>
          <p:nvPr/>
        </p:nvGrpSpPr>
        <p:grpSpPr>
          <a:xfrm>
            <a:off x="399647" y="8519130"/>
            <a:ext cx="1905791" cy="762594"/>
            <a:chOff x="399647" y="8519130"/>
            <a:chExt cx="1905791" cy="76259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D45DB1-C530-433A-8854-DB0D3A4E1E04}"/>
                </a:ext>
              </a:extLst>
            </p:cNvPr>
            <p:cNvSpPr/>
            <p:nvPr/>
          </p:nvSpPr>
          <p:spPr>
            <a:xfrm>
              <a:off x="399647" y="8587805"/>
              <a:ext cx="1896456" cy="693919"/>
            </a:xfrm>
            <a:prstGeom prst="rect">
              <a:avLst/>
            </a:prstGeom>
            <a:solidFill>
              <a:srgbClr val="6A41B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473BEF-B9F8-4A7A-BA9F-EAF6E8D13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84" y="8519130"/>
              <a:ext cx="1478354" cy="6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990188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1199514" y="971811"/>
            <a:ext cx="10464800" cy="11303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rgbClr val="362881"/>
                </a:solidFill>
              </a:rPr>
              <a:t>Capítulos estructurales</a:t>
            </a:r>
            <a:endParaRPr lang="es-ES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CDE9E2-F577-472B-A6C3-B84166B0FBF7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EF3CCA-12BC-4B90-A421-E9A98F757A70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A36AA5-F82C-44E2-9C5B-74FEBD0695AF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A62828-6D72-49B1-AD52-D99663053B18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F6E63A-74F0-4941-86F4-9FE632FB800D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9ACE941-A28F-44DF-838A-E00AB4039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7C63C2-1203-4F68-AF1C-525E0E6106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34"/>
          <a:stretch/>
        </p:blipFill>
        <p:spPr>
          <a:xfrm>
            <a:off x="4896651" y="2351250"/>
            <a:ext cx="7682201" cy="4716571"/>
          </a:xfrm>
          <a:prstGeom prst="rect">
            <a:avLst/>
          </a:prstGeom>
        </p:spPr>
      </p:pic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986972" y="2185633"/>
            <a:ext cx="9762804" cy="64231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Qué es Esfera? </a:t>
            </a:r>
            <a:r>
              <a:rPr lang="es-ES" sz="2400" dirty="0"/>
              <a:t>revisado</a:t>
            </a:r>
            <a:endParaRPr lang="es-ES" sz="2400" b="1" dirty="0">
              <a:solidFill>
                <a:srgbClr val="00A585"/>
              </a:solidFill>
              <a:latin typeface="Open Sans 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Carta Humanitaria 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2400" dirty="0"/>
              <a:t>revisada y </a:t>
            </a:r>
            <a:r>
              <a:rPr lang="es-ES" sz="2400" i="1" dirty="0"/>
              <a:t>sin cambios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Principios de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Protección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2400" dirty="0"/>
              <a:t>reformado</a:t>
            </a:r>
            <a:endParaRPr lang="es-ES" sz="2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Norma 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Humanitaria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3900" b="1" dirty="0">
                <a:solidFill>
                  <a:srgbClr val="00A585"/>
                </a:solidFill>
                <a:latin typeface="Open Sans Regular"/>
              </a:rPr>
              <a:t>Esencial</a:t>
            </a:r>
            <a:br>
              <a:rPr lang="es-ES" sz="3900" b="1" dirty="0">
                <a:solidFill>
                  <a:srgbClr val="00A585"/>
                </a:solidFill>
                <a:latin typeface="Open Sans Regular"/>
              </a:rPr>
            </a:br>
            <a:r>
              <a:rPr lang="es-ES" sz="2400" dirty="0"/>
              <a:t>revisiones parciales, reemplaza a las normas esenciales</a:t>
            </a:r>
            <a:endParaRPr lang="es-ES" sz="2600" dirty="0"/>
          </a:p>
          <a:p>
            <a:pPr marL="365760" lvl="4" algn="l"/>
            <a:endParaRPr lang="es-ES" dirty="0"/>
          </a:p>
          <a:p>
            <a:pPr marL="365760" lvl="4"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21071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22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584300" cy="97536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5764" cy="97536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615D1-DCC3-44DD-990B-6DE81B7F6F5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25108" y="2749920"/>
            <a:ext cx="8009618" cy="62313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37744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 secciones: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Manual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 contextualizado de las normas</a:t>
            </a:r>
          </a:p>
          <a:p>
            <a:pPr marL="21945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Nuevo organigrama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Comprender el contexto </a:t>
            </a: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(ver imagen)</a:t>
            </a:r>
          </a:p>
          <a:p>
            <a:pPr marL="192024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Nueva tabla de desglose de datos</a:t>
            </a:r>
            <a:endParaRPr lang="es-ES" sz="2800" b="1" kern="1200" dirty="0">
              <a:solidFill>
                <a:schemeClr val="tx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3736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Secciones para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ciclo de programa</a:t>
            </a: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vulnerabilidades y las capacidades,</a:t>
            </a:r>
            <a:b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contexto operativo</a:t>
            </a:r>
          </a:p>
          <a:p>
            <a:pPr marL="11887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Nuevo apéndice:</a:t>
            </a:r>
            <a:b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Prestación de asistencia a través de los mercados</a:t>
            </a:r>
          </a:p>
          <a:p>
            <a:pPr marL="64008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Enfoque en</a:t>
            </a:r>
            <a:r>
              <a:rPr lang="es-ES" sz="2800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participación comunitaria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Resumen del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Código de Conducta </a:t>
            </a:r>
            <a:r>
              <a:rPr lang="es-ES" sz="2800" kern="1200" dirty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incluido</a:t>
            </a:r>
          </a:p>
        </p:txBody>
      </p:sp>
      <p:sp>
        <p:nvSpPr>
          <p:cNvPr id="10" name="Title">
            <a:extLst>
              <a:ext uri="{FF2B5EF4-FFF2-40B4-BE49-F238E27FC236}">
                <a16:creationId xmlns:a16="http://schemas.microsoft.com/office/drawing/2014/main" id="{5F0C0E6E-37FF-46A7-8B9B-8B506CDDE3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8339" y="650879"/>
            <a:ext cx="5338762" cy="215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s-E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¿Qué es Esfera?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F9F84A3-20D0-47B5-8225-6D21FB0386A5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D4A2EF-7CFF-4A61-A64C-FBE59AAAE613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DE5A00-A2C8-43B9-8D16-671F194A10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16B1F7-EBEF-45CB-9D23-553D0ED0984F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763386-AB0A-433A-9301-EA6EE2311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" y="92445"/>
            <a:ext cx="4591087" cy="75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5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E510DF-2835-40BD-AB71-FB8D128CB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6" y="2900581"/>
            <a:ext cx="2731008" cy="3943693"/>
          </a:xfrm>
          <a:prstGeom prst="rect">
            <a:avLst/>
          </a:prstGeom>
          <a:ln>
            <a:solidFill>
              <a:srgbClr val="57B642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2408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FDBE90-7624-484A-8815-E120ED1F7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746" y="2900580"/>
            <a:ext cx="2731008" cy="3943693"/>
          </a:xfrm>
          <a:prstGeom prst="rect">
            <a:avLst/>
          </a:prstGeom>
          <a:ln>
            <a:solidFill>
              <a:srgbClr val="FC7C2B"/>
            </a:solidFill>
          </a:ln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77434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0603B65-A56A-4147-B967-C77EF735D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904" y="2935544"/>
            <a:ext cx="2731008" cy="3873770"/>
          </a:xfrm>
          <a:prstGeom prst="rect">
            <a:avLst/>
          </a:prstGeom>
          <a:ln>
            <a:solidFill>
              <a:srgbClr val="372981"/>
            </a:solidFill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53728" y="2238417"/>
            <a:ext cx="0" cy="527676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ttp://d4rri9bdfuube.cloudfront.net/assets/images/book/large/9780/8559/9780855984625.jpg">
            <a:extLst>
              <a:ext uri="{FF2B5EF4-FFF2-40B4-BE49-F238E27FC236}">
                <a16:creationId xmlns:a16="http://schemas.microsoft.com/office/drawing/2014/main" id="{6DDB5403-C73F-4B92-A851-0DDCE9F97CFA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4631" b="7703"/>
          <a:stretch/>
        </p:blipFill>
        <p:spPr bwMode="auto">
          <a:xfrm>
            <a:off x="539862" y="2960871"/>
            <a:ext cx="2731008" cy="3850003"/>
          </a:xfrm>
          <a:prstGeom prst="rect">
            <a:avLst/>
          </a:prstGeom>
          <a:noFill/>
          <a:ln>
            <a:solidFill>
              <a:srgbClr val="04084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">
            <a:extLst>
              <a:ext uri="{FF2B5EF4-FFF2-40B4-BE49-F238E27FC236}">
                <a16:creationId xmlns:a16="http://schemas.microsoft.com/office/drawing/2014/main" id="{FF6AE1E7-5DF2-42C3-A64B-FB124BCC26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75550-73C9-492E-8A0F-0234CB2555C8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A8AF26-3759-4C91-B041-2EF2EF84E7D9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870A222-D068-4CA2-9A83-34DFEB47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6710A4-9406-4EC0-AE8E-B560ECA0C6CE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927BBE4-FEFF-434A-96DF-DA064520B4EF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8DA899-B304-4A77-A8A8-AF9FAFBABF22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0203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2939"/>
            <a:ext cx="6900057" cy="8427720"/>
          </a:xfrm>
          <a:prstGeom prst="rect">
            <a:avLst/>
          </a:prstGeom>
          <a:gradFill>
            <a:gsLst>
              <a:gs pos="0">
                <a:srgbClr val="773CBE"/>
              </a:gs>
              <a:gs pos="25000">
                <a:srgbClr val="11AD8D"/>
              </a:gs>
              <a:gs pos="94000">
                <a:srgbClr val="773CBE"/>
              </a:gs>
              <a:gs pos="100000">
                <a:srgbClr val="36288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662939"/>
            <a:ext cx="13004800" cy="842772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7162"/>
            <a:ext cx="6144984" cy="6637184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4F894-4FA4-4E2F-8C47-322A3D60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928" r="4308" b="2"/>
          <a:stretch/>
        </p:blipFill>
        <p:spPr>
          <a:xfrm>
            <a:off x="-101581" y="1892691"/>
            <a:ext cx="5945395" cy="6222773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B8D2F-5EA1-4E71-A36B-073AE77E18B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9818" y="2332640"/>
            <a:ext cx="5309417" cy="6637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11AD8D"/>
                </a:solidFill>
              </a:rPr>
              <a:t>Revisada</a:t>
            </a:r>
            <a:endParaRPr lang="es-ES" sz="3200" dirty="0">
              <a:solidFill>
                <a:schemeClr val="tx2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chemeClr val="tx2"/>
                </a:solidFill>
              </a:rPr>
              <a:t>No hay cambios</a:t>
            </a:r>
            <a:r>
              <a:rPr lang="es-ES" sz="3200" dirty="0">
                <a:solidFill>
                  <a:schemeClr val="tx2"/>
                </a:solidFill>
              </a:rPr>
              <a:t>:</a:t>
            </a:r>
            <a:br>
              <a:rPr lang="es-ES" sz="3200" dirty="0">
                <a:solidFill>
                  <a:schemeClr val="tx2"/>
                </a:solidFill>
              </a:rPr>
            </a:br>
            <a:r>
              <a:rPr lang="es-ES" sz="3200" b="1" dirty="0">
                <a:solidFill>
                  <a:srgbClr val="11AD8D"/>
                </a:solidFill>
              </a:rPr>
              <a:t>Se mantiene vigente </a:t>
            </a:r>
            <a:r>
              <a:rPr lang="es-ES" sz="3200" dirty="0">
                <a:solidFill>
                  <a:schemeClr val="tx2"/>
                </a:solidFill>
              </a:rPr>
              <a:t>y relevante tras su revisión del 2010 al 2011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</a:rPr>
              <a:t>Sección de fuentes actualizada (Anexo 1:</a:t>
            </a:r>
            <a:r>
              <a:rPr lang="es-ES" sz="3200" b="1" dirty="0">
                <a:solidFill>
                  <a:srgbClr val="11AD8D"/>
                </a:solidFill>
              </a:rPr>
              <a:t> Fundamentos jurídicos de Esfera</a:t>
            </a:r>
            <a:r>
              <a:rPr lang="es-ES" sz="3200" dirty="0">
                <a:solidFill>
                  <a:schemeClr val="tx2"/>
                </a:solidFill>
              </a:rPr>
              <a:t>)</a:t>
            </a:r>
            <a:endParaRPr lang="es-ES" sz="28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E9734D2-4C1B-48E6-AE82-33C1A0AD11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7934" y="1687162"/>
            <a:ext cx="4663952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s-ES" b="1">
                <a:solidFill>
                  <a:srgbClr val="773CBE"/>
                </a:solidFill>
              </a:rPr>
              <a:t>La Carta Humanitaria</a:t>
            </a:r>
            <a:br>
              <a:rPr lang="es-ES" b="1">
                <a:solidFill>
                  <a:srgbClr val="372981"/>
                </a:solidFill>
              </a:rPr>
            </a:b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3B7CA2-5E29-498D-A138-64ED3DFD19FF}"/>
              </a:ext>
            </a:extLst>
          </p:cNvPr>
          <p:cNvSpPr/>
          <p:nvPr/>
        </p:nvSpPr>
        <p:spPr>
          <a:xfrm>
            <a:off x="246743" y="8737600"/>
            <a:ext cx="1277257" cy="85634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1A94D07-3B3C-4459-B630-D939237539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049" y="8508157"/>
            <a:ext cx="1828800" cy="858869"/>
          </a:xfrm>
          <a:prstGeom prst="rect">
            <a:avLst/>
          </a:prstGeom>
        </p:spPr>
      </p:pic>
      <p:sp>
        <p:nvSpPr>
          <p:cNvPr id="16" name="Slide Number">
            <a:extLst>
              <a:ext uri="{FF2B5EF4-FFF2-40B4-BE49-F238E27FC236}">
                <a16:creationId xmlns:a16="http://schemas.microsoft.com/office/drawing/2014/main" id="{861D0490-CECB-4DC6-9364-39A4B6F316C3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42F99F-C6EA-40F4-82CF-6A0A7DB71E73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5E1F2E1-8FCD-465B-BC05-A358B4FA2831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D53C1-F04D-40B4-942B-EB1D9B489B30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4206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A7526-185D-40EB-8596-55FDD66EA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10000"/>
          </a:blip>
          <a:srcRect l="7522" t="17008" r="7522" b="17008"/>
          <a:stretch/>
        </p:blipFill>
        <p:spPr>
          <a:xfrm>
            <a:off x="-1" y="-1"/>
            <a:ext cx="13004801" cy="97536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D5114-7C68-4B8F-BF4D-35D827C9389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455885" y="759944"/>
            <a:ext cx="7474857" cy="8344732"/>
          </a:xfrm>
        </p:spPr>
        <p:txBody>
          <a:bodyPr>
            <a:normAutofit fontScale="92500" lnSpcReduction="10000"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773CBE"/>
                </a:solidFill>
              </a:rPr>
              <a:t>Cuatro principios </a:t>
            </a:r>
            <a:r>
              <a:rPr lang="es-ES" sz="3200" i="1" dirty="0">
                <a:solidFill>
                  <a:schemeClr val="tx2"/>
                </a:solidFill>
              </a:rPr>
              <a:t>se mantienen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773CBE"/>
                </a:solidFill>
              </a:rPr>
              <a:t>Realineamiento conceptual</a:t>
            </a:r>
            <a:r>
              <a:rPr lang="es-ES" sz="3200" dirty="0">
                <a:solidFill>
                  <a:schemeClr val="tx2"/>
                </a:solidFill>
              </a:rPr>
              <a:t>: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</a:rPr>
              <a:t>Se ha expandido la prevención de daños por intervenciones propias a una prevención más generalizada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</a:rPr>
              <a:t>El acceso imparcial incluye la negación deliberada de acceso y la discriminación de acceso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</a:rPr>
              <a:t>Apoyo a la recuperación en actos de transgresión</a:t>
            </a:r>
          </a:p>
          <a:p>
            <a:pPr marL="998533" lvl="1" indent="-457200" algn="l">
              <a:buFont typeface="+mj-lt"/>
              <a:buAutoNum type="arabicPeriod"/>
            </a:pPr>
            <a:r>
              <a:rPr lang="es-ES" sz="2800" dirty="0">
                <a:solidFill>
                  <a:schemeClr val="tx2"/>
                </a:solidFill>
              </a:rPr>
              <a:t>Reparación jurídica y fortalecimiento del entorno de protección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773CBE"/>
                </a:solidFill>
              </a:rPr>
              <a:t>Lenguaje simplificado </a:t>
            </a:r>
            <a:r>
              <a:rPr lang="es-ES" sz="3200" dirty="0">
                <a:solidFill>
                  <a:schemeClr val="tx2"/>
                </a:solidFill>
              </a:rPr>
              <a:t>y varios ejemplos para practicantes generales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2"/>
                </a:solidFill>
              </a:rPr>
              <a:t>Breve apéndice sobre la </a:t>
            </a:r>
            <a:br>
              <a:rPr lang="es-ES" sz="3200" dirty="0">
                <a:solidFill>
                  <a:schemeClr val="tx2"/>
                </a:solidFill>
              </a:rPr>
            </a:br>
            <a:r>
              <a:rPr lang="es-ES" sz="3200" b="1" dirty="0">
                <a:solidFill>
                  <a:srgbClr val="773CBE"/>
                </a:solidFill>
              </a:rPr>
              <a:t>Normativa profesional relativa a la labor de protección </a:t>
            </a:r>
            <a:r>
              <a:rPr lang="es-ES" sz="3200" dirty="0">
                <a:solidFill>
                  <a:schemeClr val="tx2"/>
                </a:solidFill>
              </a:rPr>
              <a:t>del CICR</a:t>
            </a:r>
          </a:p>
          <a:p>
            <a:endParaRPr lang="es-ES" sz="2400" dirty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AE67DD04-EA48-4E63-AABA-53334211AECF}"/>
              </a:ext>
            </a:extLst>
          </p:cNvPr>
          <p:cNvSpPr txBox="1">
            <a:spLocks/>
          </p:cNvSpPr>
          <p:nvPr/>
        </p:nvSpPr>
        <p:spPr>
          <a:xfrm>
            <a:off x="887762" y="698880"/>
            <a:ext cx="4917952" cy="3517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b="1">
                <a:solidFill>
                  <a:srgbClr val="773CBE"/>
                </a:solidFill>
              </a:rPr>
              <a:t>Principios </a:t>
            </a:r>
            <a:br>
              <a:rPr lang="es-ES" b="1">
                <a:solidFill>
                  <a:srgbClr val="773CBE"/>
                </a:solidFill>
              </a:rPr>
            </a:br>
            <a:r>
              <a:rPr lang="es-ES" b="1">
                <a:solidFill>
                  <a:srgbClr val="773CBE"/>
                </a:solidFill>
              </a:rPr>
              <a:t>de </a:t>
            </a:r>
            <a:br>
              <a:rPr lang="es-ES" b="1">
                <a:solidFill>
                  <a:srgbClr val="773CBE"/>
                </a:solidFill>
              </a:rPr>
            </a:br>
            <a:r>
              <a:rPr lang="es-ES" b="1">
                <a:solidFill>
                  <a:srgbClr val="773CBE"/>
                </a:solidFill>
              </a:rPr>
              <a:t>Protección</a:t>
            </a:r>
            <a:br>
              <a:rPr lang="es-ES" b="1">
                <a:solidFill>
                  <a:srgbClr val="372981"/>
                </a:solidFill>
              </a:rPr>
            </a:b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D591955-D3AE-4C5F-A95D-C3C2E3967886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CC8F20-354C-44ED-A0A2-C5E812C90242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14B5C4-E844-49D6-ADA6-CC37DE9CD9DC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E34921-E196-4DE4-BBDB-C502E6BF9D58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A0F2173B-F4C0-4719-9645-975C3CEA0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049" y="8508157"/>
            <a:ext cx="1828800" cy="8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736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A88397B-0EB7-41EE-8D61-51C4FF5B15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3"/>
          <a:stretch/>
        </p:blipFill>
        <p:spPr>
          <a:xfrm>
            <a:off x="6340069" y="1260015"/>
            <a:ext cx="6664730" cy="73277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A6C7A0-1B9F-42F6-852B-599331B058E3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B490AED-935F-4631-8135-9C9514B58D79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3E0B218-7A05-4F70-97CB-F48CBC60A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3CF38-41B6-4B93-AD09-F22C1EADA3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2536" y="1981202"/>
            <a:ext cx="7682550" cy="6864649"/>
          </a:xfrm>
        </p:spPr>
        <p:txBody>
          <a:bodyPr vert="horz" lIns="91440" tIns="45720" rIns="91440" bIns="45720" rtlCol="0">
            <a:normAutofit/>
          </a:bodyPr>
          <a:lstStyle/>
          <a:p>
            <a:pPr marL="442913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400" kern="1200" dirty="0">
              <a:solidFill>
                <a:schemeClr val="tx2"/>
              </a:solidFill>
            </a:endParaRP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</a:rPr>
              <a:t>Se </a:t>
            </a:r>
            <a:r>
              <a:rPr lang="es-ES" sz="2800" i="1" kern="1200" dirty="0">
                <a:solidFill>
                  <a:schemeClr val="tx2"/>
                </a:solidFill>
              </a:rPr>
              <a:t>mantiene</a:t>
            </a:r>
            <a:r>
              <a:rPr lang="es-ES" sz="2800" kern="1200" dirty="0">
                <a:solidFill>
                  <a:schemeClr val="tx2"/>
                </a:solidFill>
              </a:rPr>
              <a:t> el texto original para compromisos (mismo modelo CHS)</a:t>
            </a: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</a:rPr>
              <a:t>Actualización menor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de indicadores de rendimiento</a:t>
            </a:r>
          </a:p>
          <a:p>
            <a:pPr marL="285750" lvl="0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</a:rPr>
              <a:t>Algunos agregados de contenido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de notas guía y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subacciones, destacándose:</a:t>
            </a:r>
          </a:p>
          <a:p>
            <a:pPr marL="548640" lvl="1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</a:rPr>
              <a:t>mayor referencia a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gobiernos, coordinación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civil-militar, autoayuda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comunitaria y consideraciones 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ambientales; y</a:t>
            </a:r>
          </a:p>
          <a:p>
            <a:pPr marL="548640" lvl="1" indent="-228600" algn="l" defTabSz="9144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</a:rPr>
              <a:t>inclusión temprana de texto sobre</a:t>
            </a:r>
            <a:br>
              <a:rPr lang="es-ES" sz="2800" kern="1200" dirty="0">
                <a:solidFill>
                  <a:schemeClr val="tx2"/>
                </a:solidFill>
              </a:rPr>
            </a:br>
            <a:r>
              <a:rPr lang="es-ES" sz="2800" kern="1200" dirty="0">
                <a:solidFill>
                  <a:schemeClr val="tx2"/>
                </a:solidFill>
              </a:rPr>
              <a:t>acoso y abuso sexual.</a:t>
            </a:r>
            <a:endParaRPr lang="es-ES" sz="2400" kern="1200" dirty="0">
              <a:solidFill>
                <a:schemeClr val="tx1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7F7F8ED-1024-42DF-ACAA-811364E82046}"/>
              </a:ext>
            </a:extLst>
          </p:cNvPr>
          <p:cNvSpPr txBox="1">
            <a:spLocks/>
          </p:cNvSpPr>
          <p:nvPr/>
        </p:nvSpPr>
        <p:spPr>
          <a:xfrm>
            <a:off x="844217" y="648561"/>
            <a:ext cx="7370869" cy="158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b="1" dirty="0">
                <a:solidFill>
                  <a:srgbClr val="773CBE"/>
                </a:solidFill>
              </a:rPr>
              <a:t>La Norma Humanitaria Esencial</a:t>
            </a:r>
            <a:endParaRPr lang="es-ES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A844267-CAAA-4872-94D6-829EF8A3EA0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EA7977-BCF4-416C-B024-FD659BE5426C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EE18DCA-2C7A-44AE-B51F-8C785015C2D3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38D55E-FA91-438A-902E-A5D004D8BE71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06386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543655" y="431773"/>
            <a:ext cx="6117963" cy="8386479"/>
          </a:xfrm>
          <a:prstGeom prst="rect">
            <a:avLst/>
          </a:prstGeom>
          <a:solidFill>
            <a:srgbClr val="E5EEED"/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19036-0102-4B0E-977A-C9E1A0FC3AB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942114" y="495391"/>
            <a:ext cx="7661747" cy="857709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Mayor enfoque en la</a:t>
            </a:r>
            <a:br>
              <a:rPr lang="es-ES" sz="2800" dirty="0">
                <a:solidFill>
                  <a:schemeClr val="tx2"/>
                </a:solidFill>
              </a:rPr>
            </a:br>
            <a:r>
              <a:rPr lang="es-ES" sz="2800" b="1" dirty="0">
                <a:solidFill>
                  <a:srgbClr val="00B297"/>
                </a:solidFill>
              </a:rPr>
              <a:t>participación comunitaria</a:t>
            </a:r>
            <a:r>
              <a:rPr lang="es-ES" sz="2800" dirty="0">
                <a:solidFill>
                  <a:srgbClr val="000000"/>
                </a:solidFill>
              </a:rPr>
              <a:t>,</a:t>
            </a:r>
            <a:r>
              <a:rPr lang="es-ES" sz="2800" b="1" dirty="0">
                <a:solidFill>
                  <a:srgbClr val="00B297"/>
                </a:solidFill>
              </a:rPr>
              <a:t> </a:t>
            </a:r>
            <a:r>
              <a:rPr lang="es-ES" sz="2800" dirty="0">
                <a:solidFill>
                  <a:schemeClr val="tx2"/>
                </a:solidFill>
              </a:rPr>
              <a:t>incluyendo nuevo diagrama en la introducción del capítulo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Norma de elaboración y ejecución de programa eliminada e integrada en el resto del capítulo	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Norma sobre</a:t>
            </a:r>
            <a:r>
              <a:rPr lang="es-ES" sz="2800" b="1" dirty="0">
                <a:solidFill>
                  <a:srgbClr val="11AD8D"/>
                </a:solidFill>
              </a:rPr>
              <a:t> Drenaje </a:t>
            </a:r>
            <a:r>
              <a:rPr lang="es-ES" sz="2800" dirty="0">
                <a:solidFill>
                  <a:schemeClr val="tx2"/>
                </a:solidFill>
              </a:rPr>
              <a:t>eliminada. Este tema ahora se cubre en los capítulos WASH y </a:t>
            </a:r>
            <a:r>
              <a:rPr lang="es-ES" sz="2800" dirty="0"/>
              <a:t>Alojamiento y Asentamiento</a:t>
            </a:r>
            <a:endParaRPr lang="es-ES" sz="2800" dirty="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Nueva sección/norma: </a:t>
            </a:r>
            <a:r>
              <a:rPr lang="es-ES" sz="2800" b="1" dirty="0">
                <a:solidFill>
                  <a:srgbClr val="11AD8D"/>
                </a:solidFill>
              </a:rPr>
              <a:t>WASH y entornos de atención se salud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Lecciones aprendidas de la respuesta al ébola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Cubre la capacidad de respuesta comunitaria y prevención y control de infecciones (PCI) en centros asistenciales</a:t>
            </a:r>
          </a:p>
          <a:p>
            <a:pPr marL="640080" lvl="1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2"/>
                </a:solidFill>
              </a:rPr>
              <a:t>Nuevo diagrama (ver imagen)</a:t>
            </a:r>
            <a:endParaRPr lang="es-E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A5EEC6D-BB33-420E-9C7F-445347937BAD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FB3270AB-48C5-46E0-9AA0-1296A338B82A}"/>
              </a:ext>
            </a:extLst>
          </p:cNvPr>
          <p:cNvSpPr txBox="1">
            <a:spLocks/>
          </p:cNvSpPr>
          <p:nvPr/>
        </p:nvSpPr>
        <p:spPr>
          <a:xfrm>
            <a:off x="780584" y="450786"/>
            <a:ext cx="4076798" cy="286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sz="3600" b="1">
                <a:solidFill>
                  <a:srgbClr val="773CBE"/>
                </a:solidFill>
              </a:rPr>
              <a:t>Abastecimiento de agua, saneamiento y promoción de la</a:t>
            </a:r>
            <a:br>
              <a:rPr lang="es-ES" sz="3600" b="1">
                <a:solidFill>
                  <a:srgbClr val="773CBE"/>
                </a:solidFill>
              </a:rPr>
            </a:br>
            <a:r>
              <a:rPr lang="es-ES" sz="3600" b="1">
                <a:solidFill>
                  <a:srgbClr val="773CBE"/>
                </a:solidFill>
              </a:rPr>
              <a:t>higiene (WASH)</a:t>
            </a:r>
            <a:endParaRPr lang="es-ES" sz="360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17D387-7EFA-4AF6-A21E-3C37E4C97056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90EBAE7-6F8E-4711-A0D3-B17B04457B8A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DD213F-15B5-470D-A538-167B6BED72C3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6B31EC-006C-48CB-B973-236DF5EA74D0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1CB6A3-483A-42D1-A37A-16D586B43005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F0A16CA-625C-4EA0-9449-CBCE37C3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14DF3D3-2F54-440F-9B1D-8A2306E81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91" y="3487780"/>
            <a:ext cx="3980823" cy="48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6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D858EA6-657E-4A4B-AE84-DED11C0FCD3A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040C0D-45D5-465A-A37A-6B5490CBA247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B4A287F-4FCE-4CF6-BEEF-6852C14D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7A6B-0155-4B37-B40A-A562C05593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800" y="3918330"/>
            <a:ext cx="10617200" cy="4760079"/>
          </a:xfrm>
        </p:spPr>
        <p:txBody>
          <a:bodyPr>
            <a:normAutofit fontScale="92500"/>
          </a:bodyPr>
          <a:lstStyle/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Estructura levemente </a:t>
            </a:r>
            <a:r>
              <a:rPr lang="es-ES" sz="3200" b="1" kern="1200" dirty="0">
                <a:solidFill>
                  <a:srgbClr val="00B297"/>
                </a:solidFill>
              </a:rPr>
              <a:t>simplificada</a:t>
            </a:r>
            <a:r>
              <a:rPr lang="es-ES" sz="3200" kern="1200" dirty="0">
                <a:solidFill>
                  <a:srgbClr val="000000"/>
                </a:solidFill>
              </a:rPr>
              <a:t> con mayor énfasis en la interrelación de evaluaciones entre seguridad alimentaria y nutrición, análisis y programación complementaria.</a:t>
            </a:r>
          </a:p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Se han eliminado del capítulo las </a:t>
            </a:r>
            <a:r>
              <a:rPr lang="es-ES" sz="3200" kern="1200" dirty="0">
                <a:solidFill>
                  <a:srgbClr val="00B297"/>
                </a:solidFill>
              </a:rPr>
              <a:t>entregas de dinero y cupón</a:t>
            </a:r>
            <a:r>
              <a:rPr lang="es-ES" sz="3200" kern="1200" dirty="0">
                <a:solidFill>
                  <a:schemeClr val="tx2"/>
                </a:solidFill>
              </a:rPr>
              <a:t>, </a:t>
            </a:r>
            <a:r>
              <a:rPr lang="es-ES" sz="3200" kern="1200" dirty="0">
                <a:solidFill>
                  <a:srgbClr val="00B297"/>
                </a:solidFill>
              </a:rPr>
              <a:t>gestión de la cadena de suministros </a:t>
            </a:r>
            <a:r>
              <a:rPr lang="es-ES" sz="3200" kern="1200" dirty="0">
                <a:solidFill>
                  <a:srgbClr val="000000"/>
                </a:solidFill>
              </a:rPr>
              <a:t>y </a:t>
            </a:r>
            <a:r>
              <a:rPr lang="es-ES" sz="3200" kern="1200" dirty="0">
                <a:solidFill>
                  <a:srgbClr val="00B297"/>
                </a:solidFill>
              </a:rPr>
              <a:t>estándares de mercado</a:t>
            </a:r>
            <a:r>
              <a:rPr lang="es-ES" sz="3200" kern="1200" dirty="0">
                <a:solidFill>
                  <a:srgbClr val="000000"/>
                </a:solidFill>
              </a:rPr>
              <a:t> y reemplazado con nuevo Apéndice de Qué es Esfera e integrado en todo el Manual.</a:t>
            </a:r>
          </a:p>
          <a:p>
            <a:pPr marL="27432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La sección de </a:t>
            </a:r>
            <a:r>
              <a:rPr lang="es-ES" sz="3200" b="1" kern="1200" dirty="0">
                <a:solidFill>
                  <a:srgbClr val="00B297"/>
                </a:solidFill>
              </a:rPr>
              <a:t>Evaluaciones </a:t>
            </a:r>
            <a:r>
              <a:rPr lang="es-ES" sz="3200" kern="1200" dirty="0">
                <a:solidFill>
                  <a:srgbClr val="000000"/>
                </a:solidFill>
              </a:rPr>
              <a:t>incluye dos normas distintas de evaluación (</a:t>
            </a:r>
            <a:r>
              <a:rPr lang="es-ES" sz="3200" i="1" kern="1200" dirty="0">
                <a:solidFill>
                  <a:srgbClr val="000000"/>
                </a:solidFill>
              </a:rPr>
              <a:t>se mantiene</a:t>
            </a:r>
            <a:r>
              <a:rPr lang="es-ES" sz="3200" kern="12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403BC-D917-4F14-B720-F07D0B1F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94" y="583241"/>
            <a:ext cx="2951333" cy="29202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DB96490A-C5B1-4B87-A8A4-EF6F951D3DC4}"/>
              </a:ext>
            </a:extLst>
          </p:cNvPr>
          <p:cNvSpPr txBox="1">
            <a:spLocks/>
          </p:cNvSpPr>
          <p:nvPr/>
        </p:nvSpPr>
        <p:spPr>
          <a:xfrm>
            <a:off x="4143828" y="1034733"/>
            <a:ext cx="5969435" cy="1596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sz="4700" b="1" dirty="0">
                <a:solidFill>
                  <a:srgbClr val="773CBE"/>
                </a:solidFill>
              </a:rPr>
              <a:t>Seguridad Alimentaria y Nutrición</a:t>
            </a:r>
            <a:endParaRPr lang="es-ES" sz="4700" dirty="0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34F2309-678F-4999-A511-E9C95F93F919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79F25A-0941-4C37-8E1A-A78317A5F190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0EC919-55F9-4C47-9780-E991ED88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F82BCD-ACB0-47CD-A8C5-4224C0569D9D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5323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EFBA4C7C-CC53-40C8-BE03-339F52168E48}"/>
              </a:ext>
            </a:extLst>
          </p:cNvPr>
          <p:cNvGrpSpPr/>
          <p:nvPr/>
        </p:nvGrpSpPr>
        <p:grpSpPr>
          <a:xfrm>
            <a:off x="312234" y="8508157"/>
            <a:ext cx="2207942" cy="858869"/>
            <a:chOff x="312234" y="8508157"/>
            <a:chExt cx="2207942" cy="8588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0B9A2F-2709-4820-8898-8D98D4AA8B07}"/>
                </a:ext>
              </a:extLst>
            </p:cNvPr>
            <p:cNvSpPr/>
            <p:nvPr/>
          </p:nvSpPr>
          <p:spPr>
            <a:xfrm>
              <a:off x="312234" y="8697726"/>
              <a:ext cx="2207942" cy="379591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9708057-2BBE-4714-B4BD-8B4C2E0EB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2A60-3F8B-4F7D-B49D-FEB9A12F785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68060" y="1378675"/>
            <a:ext cx="11569245" cy="4575494"/>
          </a:xfrm>
        </p:spPr>
        <p:txBody>
          <a:bodyPr>
            <a:normAutofit/>
          </a:bodyPr>
          <a:lstStyle/>
          <a:p>
            <a:pPr marL="442913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1900" kern="1200" dirty="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900" b="1" dirty="0">
                <a:solidFill>
                  <a:srgbClr val="11AD8D"/>
                </a:solidFill>
              </a:rPr>
              <a:t>Estructura simplificada</a:t>
            </a:r>
            <a:r>
              <a:rPr lang="es-ES" sz="2900" dirty="0">
                <a:solidFill>
                  <a:schemeClr val="tx2"/>
                </a:solidFill>
              </a:rPr>
              <a:t>: 7 normas sin subsecciones</a:t>
            </a:r>
            <a:endParaRPr lang="es-ES" sz="2900" b="1" dirty="0">
              <a:solidFill>
                <a:srgbClr val="11AD8D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chemeClr val="tx2"/>
                </a:solidFill>
              </a:rPr>
              <a:t>Todas las normas del 2011 sobre artículos no alimentarios se han integrado en una sola norma de </a:t>
            </a:r>
            <a:r>
              <a:rPr lang="es-ES" sz="2900" b="1" dirty="0">
                <a:solidFill>
                  <a:srgbClr val="11AD8D"/>
                </a:solidFill>
              </a:rPr>
              <a:t>Artículos domésticos</a:t>
            </a:r>
            <a:endParaRPr lang="es-ES" sz="2900" dirty="0">
              <a:solidFill>
                <a:schemeClr val="tx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chemeClr val="tx2"/>
                </a:solidFill>
              </a:rPr>
              <a:t>Nueva norma </a:t>
            </a:r>
            <a:r>
              <a:rPr lang="es-ES" sz="2900" b="1" dirty="0">
                <a:solidFill>
                  <a:srgbClr val="11AD8D"/>
                </a:solidFill>
              </a:rPr>
              <a:t>Seguridad de la tenencia</a:t>
            </a:r>
            <a:r>
              <a:rPr lang="es-ES" sz="2900" dirty="0">
                <a:solidFill>
                  <a:schemeClr val="tx2"/>
                </a:solidFill>
              </a:rPr>
              <a:t>. </a:t>
            </a:r>
          </a:p>
          <a:p>
            <a:pPr marL="64008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chemeClr val="tx2"/>
                </a:solidFill>
              </a:rPr>
              <a:t>Se presentó como acciones clave y notas guía en 2011</a:t>
            </a:r>
          </a:p>
          <a:p>
            <a:pPr marL="640080" lvl="1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900" dirty="0">
                <a:solidFill>
                  <a:schemeClr val="tx2"/>
                </a:solidFill>
              </a:rPr>
              <a:t>Refleja la mayor importancia de las soluciones de refugio fuera de campamentos</a:t>
            </a:r>
            <a:endParaRPr lang="es-ES" sz="1900" kern="1200" dirty="0">
              <a:solidFill>
                <a:schemeClr val="tx2"/>
              </a:solidFill>
            </a:endParaRPr>
          </a:p>
          <a:p>
            <a:endParaRPr lang="es-E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D500A-15C0-4102-867C-71FED30734BE}"/>
              </a:ext>
            </a:extLst>
          </p:cNvPr>
          <p:cNvGrpSpPr/>
          <p:nvPr/>
        </p:nvGrpSpPr>
        <p:grpSpPr>
          <a:xfrm>
            <a:off x="967534" y="5942831"/>
            <a:ext cx="11069731" cy="1647321"/>
            <a:chOff x="803200" y="4492097"/>
            <a:chExt cx="11069731" cy="164732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5F9220C-7724-4181-8965-895D46940FFE}"/>
                </a:ext>
              </a:extLst>
            </p:cNvPr>
            <p:cNvSpPr/>
            <p:nvPr/>
          </p:nvSpPr>
          <p:spPr>
            <a:xfrm>
              <a:off x="803200" y="4493498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hangingPunct="1">
                <a:defRPr/>
              </a:pPr>
              <a:r>
                <a:rPr lang="es-ES" sz="150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Planificación</a:t>
              </a:r>
              <a:endParaRPr kumimoji="0" lang="es-ES" sz="1500" b="0" i="0" u="none" strike="noStrike" kern="1200" cap="none" spc="0" normalizeH="0" baseline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7088CD-91EE-4663-8572-FD94B20D8F68}"/>
                </a:ext>
              </a:extLst>
            </p:cNvPr>
            <p:cNvSpPr/>
            <p:nvPr/>
          </p:nvSpPr>
          <p:spPr>
            <a:xfrm>
              <a:off x="4004039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hangingPunct="1">
                <a:defRPr/>
              </a:pPr>
              <a:r>
                <a:rPr lang="es-ES" sz="160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Espacio</a:t>
              </a:r>
            </a:p>
            <a:p>
              <a:pPr lvl="0" defTabSz="914400" hangingPunct="1">
                <a:defRPr/>
              </a:pPr>
              <a:r>
                <a:rPr lang="es-ES" sz="160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habitable</a:t>
              </a:r>
              <a:endParaRPr kumimoji="0" lang="es-ES" sz="1600" b="0" i="0" u="none" strike="noStrike" kern="1200" cap="none" spc="0" normalizeH="0" baseline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B2F3FFD-5962-4032-AACB-D986B30EC7AF}"/>
                </a:ext>
              </a:extLst>
            </p:cNvPr>
            <p:cNvSpPr/>
            <p:nvPr/>
          </p:nvSpPr>
          <p:spPr>
            <a:xfrm>
              <a:off x="2402576" y="4492097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Localización</a:t>
              </a:r>
            </a:p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 planificación</a:t>
              </a:r>
            </a:p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del</a:t>
              </a:r>
            </a:p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asentamiento</a:t>
              </a:r>
              <a:endParaRPr kumimoji="0" lang="es-ES" sz="1350" b="0" i="0" u="none" strike="noStrike" kern="1200" cap="none" spc="0" normalizeH="0" baseline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96FB97C-B47A-43ED-B019-B1D2206FA6B7}"/>
                </a:ext>
              </a:extLst>
            </p:cNvPr>
            <p:cNvSpPr/>
            <p:nvPr/>
          </p:nvSpPr>
          <p:spPr>
            <a:xfrm>
              <a:off x="7206965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Asistencia técnica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4C891AB-86E7-41F7-A40C-CBF820F055A5}"/>
                </a:ext>
              </a:extLst>
            </p:cNvPr>
            <p:cNvSpPr/>
            <p:nvPr/>
          </p:nvSpPr>
          <p:spPr>
            <a:xfrm>
              <a:off x="8808428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dirty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Seguridad de la tenencia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B4B374-9969-4725-BAAE-6D62B129D736}"/>
                </a:ext>
              </a:extLst>
            </p:cNvPr>
            <p:cNvSpPr/>
            <p:nvPr/>
          </p:nvSpPr>
          <p:spPr>
            <a:xfrm>
              <a:off x="10409891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Sostenibilidad</a:t>
              </a:r>
            </a:p>
            <a:p>
              <a:pPr lvl="0" defTabSz="914400" hangingPunct="1">
                <a:defRPr/>
              </a:pPr>
              <a:r>
                <a:rPr lang="es-ES" sz="1350" kern="1200" dirty="0">
                  <a:solidFill>
                    <a:srgbClr val="3CA19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ambiental</a:t>
              </a:r>
              <a:endParaRPr kumimoji="0" lang="es-ES" sz="1350" b="0" i="0" u="none" strike="noStrike" kern="1200" cap="none" spc="0" normalizeH="0" baseline="0" dirty="0">
                <a:ln>
                  <a:noFill/>
                </a:ln>
                <a:solidFill>
                  <a:srgbClr val="3CA19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1F93E4-12EB-4FA6-9A1F-04C06D17B9C2}"/>
                </a:ext>
              </a:extLst>
            </p:cNvPr>
            <p:cNvSpPr/>
            <p:nvPr/>
          </p:nvSpPr>
          <p:spPr>
            <a:xfrm>
              <a:off x="5605502" y="4492099"/>
              <a:ext cx="1463040" cy="1645920"/>
            </a:xfrm>
            <a:prstGeom prst="roundRect">
              <a:avLst/>
            </a:prstGeom>
            <a:solidFill>
              <a:srgbClr val="EDF3F1"/>
            </a:solidFill>
            <a:ln w="28575" cap="flat" cmpd="sng" algn="ctr">
              <a:solidFill>
                <a:srgbClr val="3DA09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>
                  <a:ln>
                    <a:noFill/>
                  </a:ln>
                  <a:solidFill>
                    <a:srgbClr val="3CA19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Artículos domésticos</a:t>
              </a:r>
            </a:p>
          </p:txBody>
        </p:sp>
      </p:grpSp>
      <p:sp>
        <p:nvSpPr>
          <p:cNvPr id="14" name="Slide Number">
            <a:extLst>
              <a:ext uri="{FF2B5EF4-FFF2-40B4-BE49-F238E27FC236}">
                <a16:creationId xmlns:a16="http://schemas.microsoft.com/office/drawing/2014/main" id="{FCEC5C07-7A71-4B24-9773-BFF07EBA63FA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CB27F69D-508D-49B6-9A70-10610B85D8C6}"/>
              </a:ext>
            </a:extLst>
          </p:cNvPr>
          <p:cNvSpPr txBox="1">
            <a:spLocks/>
          </p:cNvSpPr>
          <p:nvPr/>
        </p:nvSpPr>
        <p:spPr>
          <a:xfrm>
            <a:off x="967534" y="948666"/>
            <a:ext cx="8061003" cy="11307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b="1">
                <a:solidFill>
                  <a:srgbClr val="773CBE"/>
                </a:solidFill>
              </a:rPr>
              <a:t>Alojamiento y Asentamiento</a:t>
            </a: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6EE209-B688-42C1-BD6F-4A8B1C14F207}"/>
              </a:ext>
            </a:extLst>
          </p:cNvPr>
          <p:cNvSpPr txBox="1"/>
          <p:nvPr/>
        </p:nvSpPr>
        <p:spPr>
          <a:xfrm>
            <a:off x="1105957" y="7746170"/>
            <a:ext cx="6265342" cy="379591"/>
          </a:xfrm>
          <a:prstGeom prst="rect">
            <a:avLst/>
          </a:prstGeom>
          <a:gradFill flip="none" rotWithShape="1">
            <a:gsLst>
              <a:gs pos="0">
                <a:srgbClr val="773CBE"/>
              </a:gs>
              <a:gs pos="100000">
                <a:schemeClr val="bg1"/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General</a:t>
            </a:r>
            <a:r>
              <a:rPr lang="es-ES" b="1" dirty="0">
                <a:solidFill>
                  <a:srgbClr val="2E1F13"/>
                </a:solidFill>
              </a:rPr>
              <a:t>                               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 </a:t>
            </a:r>
            <a:r>
              <a:rPr lang="es-ES" b="1" dirty="0">
                <a:solidFill>
                  <a:srgbClr val="2E1F13"/>
                </a:solidFill>
              </a:rPr>
              <a:t>                            </a:t>
            </a:r>
            <a:r>
              <a:rPr kumimoji="0" lang="es-ES" sz="1800" b="1" i="0" u="none" strike="noStrike" cap="none" spc="0" normalizeH="0" baseline="0" dirty="0">
                <a:ln>
                  <a:noFill/>
                </a:ln>
                <a:solidFill>
                  <a:srgbClr val="2E1F13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Wingdings" panose="05000000000000000000" pitchFamily="2" charset="2"/>
              </a:rPr>
              <a:t> Específico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107BC2-0CD4-4418-B619-5BEFF77C03B2}"/>
              </a:ext>
            </a:extLst>
          </p:cNvPr>
          <p:cNvCxnSpPr/>
          <p:nvPr/>
        </p:nvCxnSpPr>
        <p:spPr>
          <a:xfrm>
            <a:off x="7298189" y="7706849"/>
            <a:ext cx="0" cy="379591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AAD0CD-C9EB-4427-927A-31932753B0E7}"/>
              </a:ext>
            </a:extLst>
          </p:cNvPr>
          <p:cNvSpPr txBox="1"/>
          <p:nvPr/>
        </p:nvSpPr>
        <p:spPr>
          <a:xfrm>
            <a:off x="7464971" y="7753382"/>
            <a:ext cx="4567673" cy="37959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Consideraciones generales</a:t>
            </a:r>
            <a:endParaRPr kumimoji="0" lang="es-ES" sz="18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Open Sans Regular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C64C425-EE86-49CD-ACDF-460EBD68C259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139825-4773-4A68-98BF-90E7011651A4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5936142-AB4F-4B4A-BB62-6970EDDE61E7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s-ES" sz="1400" b="1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s-ES" sz="1400" b="1" i="0" u="none" strike="noStrike" cap="none" spc="0" normalizeH="0" baseline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4227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398180-3382-48C4-9D15-E3DC70FC0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1333" r="1" b="1"/>
          <a:stretch/>
        </p:blipFill>
        <p:spPr>
          <a:xfrm>
            <a:off x="-21751" y="1"/>
            <a:ext cx="13004780" cy="97535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8976973" y="8975826"/>
            <a:ext cx="339836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Arie</a:t>
            </a:r>
            <a:r>
              <a:rPr lang="en-GB">
                <a:solidFill>
                  <a:schemeClr val="bg1"/>
                </a:solidFill>
              </a:rPr>
              <a:t> Kievit/Cruz Roja Holandesa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478971" y="436650"/>
            <a:ext cx="12058269" cy="8262125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9" name="Body">
            <a:extLst>
              <a:ext uri="{FF2B5EF4-FFF2-40B4-BE49-F238E27FC236}">
                <a16:creationId xmlns:a16="http://schemas.microsoft.com/office/drawing/2014/main" id="{1AE532F6-48EE-4A16-9D57-42AC5BBA47C1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70856" y="696688"/>
            <a:ext cx="11529781" cy="7893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74320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Título del capítulo simplificado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Nueva sección en la introducción:</a:t>
            </a:r>
            <a:br>
              <a:rPr lang="es-ES" sz="3200" kern="1200" dirty="0">
                <a:solidFill>
                  <a:srgbClr val="000000"/>
                </a:solidFill>
              </a:rPr>
            </a:br>
            <a:r>
              <a:rPr lang="es-ES" sz="3200" b="1" kern="1200" dirty="0">
                <a:solidFill>
                  <a:srgbClr val="11AD8D"/>
                </a:solidFill>
              </a:rPr>
              <a:t>Consideraciones especiales para proteger la atención de salud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Sistemas de salud – Se eliminó la norma de Liderazgo y coordinación del 2011, contenido integrado.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Se eliminó la norma de priorizar los servicios médicos del 2011, contenido integrado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La sección de Salud sexual y reproductiva se ha reestructurado en 3 normas con una introducción actualizada y la nueva norma:</a:t>
            </a:r>
            <a:br>
              <a:rPr lang="es-ES" sz="3200" kern="1200" dirty="0">
                <a:solidFill>
                  <a:srgbClr val="000000"/>
                </a:solidFill>
              </a:rPr>
            </a:br>
            <a:r>
              <a:rPr lang="es-ES" sz="3200" b="1" kern="1200" dirty="0">
                <a:solidFill>
                  <a:srgbClr val="11AD8D"/>
                </a:solidFill>
              </a:rPr>
              <a:t>Violencia sexual y tratamiento clínico de la violación</a:t>
            </a:r>
          </a:p>
          <a:p>
            <a:pPr marL="285750" lvl="1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 dirty="0">
                <a:solidFill>
                  <a:srgbClr val="000000"/>
                </a:solidFill>
              </a:rPr>
              <a:t>Nueva norma: </a:t>
            </a:r>
            <a:r>
              <a:rPr lang="es-ES" sz="3200" b="1" kern="1200" dirty="0">
                <a:solidFill>
                  <a:srgbClr val="11AD8D"/>
                </a:solidFill>
              </a:rPr>
              <a:t>Cuidados paliativos</a:t>
            </a:r>
            <a:r>
              <a:rPr lang="es-ES" sz="3200" kern="1200" dirty="0">
                <a:solidFill>
                  <a:srgbClr val="000000"/>
                </a:solidFill>
              </a:rPr>
              <a:t>, incorpora las situaciones de ancianos y casos prolongados. (La sección de enfermedades no transmisibles apareció en 2011)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1156563" y="241726"/>
            <a:ext cx="2326860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Salud</a:t>
            </a:r>
          </a:p>
        </p:txBody>
      </p:sp>
    </p:spTree>
    <p:extLst>
      <p:ext uri="{BB962C8B-B14F-4D97-AF65-F5344CB8AC3E}">
        <p14:creationId xmlns:p14="http://schemas.microsoft.com/office/powerpoint/2010/main" val="329167591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arget icon png">
            <a:extLst>
              <a:ext uri="{FF2B5EF4-FFF2-40B4-BE49-F238E27FC236}">
                <a16:creationId xmlns:a16="http://schemas.microsoft.com/office/drawing/2014/main" id="{555C4E17-B7B6-43C8-A89A-A83BC9AD7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6752260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ogress icon png">
            <a:extLst>
              <a:ext uri="{FF2B5EF4-FFF2-40B4-BE49-F238E27FC236}">
                <a16:creationId xmlns:a16="http://schemas.microsoft.com/office/drawing/2014/main" id="{092C9FA2-6120-419C-BB19-F8F6C59B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" y="4305431"/>
            <a:ext cx="1791412" cy="179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ick in circle icon png">
            <a:extLst>
              <a:ext uri="{FF2B5EF4-FFF2-40B4-BE49-F238E27FC236}">
                <a16:creationId xmlns:a16="http://schemas.microsoft.com/office/drawing/2014/main" id="{68A1AA62-3A36-4014-82DE-E3D92A9F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5" y="1927748"/>
            <a:ext cx="1789176" cy="17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9F698A4B-0065-403E-8F77-6C5FFF6C617C}"/>
              </a:ext>
            </a:extLst>
          </p:cNvPr>
          <p:cNvSpPr txBox="1">
            <a:spLocks/>
          </p:cNvSpPr>
          <p:nvPr/>
        </p:nvSpPr>
        <p:spPr>
          <a:xfrm>
            <a:off x="833819" y="895987"/>
            <a:ext cx="9934874" cy="109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 fontScale="975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hangingPunct="1"/>
            <a:r>
              <a:rPr lang="es-ES" b="1">
                <a:solidFill>
                  <a:srgbClr val="773CBE"/>
                </a:solidFill>
              </a:rPr>
              <a:t>Indicadores</a:t>
            </a: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AF9210-0B30-45CB-B509-EAF1100DC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97769"/>
              </p:ext>
            </p:extLst>
          </p:nvPr>
        </p:nvGraphicFramePr>
        <p:xfrm>
          <a:off x="2489144" y="1883143"/>
          <a:ext cx="9934873" cy="6974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5727">
                  <a:extLst>
                    <a:ext uri="{9D8B030D-6E8A-4147-A177-3AD203B41FA5}">
                      <a16:colId xmlns:a16="http://schemas.microsoft.com/office/drawing/2014/main" val="3215493912"/>
                    </a:ext>
                  </a:extLst>
                </a:gridCol>
                <a:gridCol w="6889146">
                  <a:extLst>
                    <a:ext uri="{9D8B030D-6E8A-4147-A177-3AD203B41FA5}">
                      <a16:colId xmlns:a16="http://schemas.microsoft.com/office/drawing/2014/main" val="1056698888"/>
                    </a:ext>
                  </a:extLst>
                </a:gridCol>
              </a:tblGrid>
              <a:tr h="1873186">
                <a:tc>
                  <a:txBody>
                    <a:bodyPr/>
                    <a:lstStyle/>
                    <a:p>
                      <a:pPr algn="ctr"/>
                      <a:r>
                        <a:rPr lang="es-ES" sz="4400" b="1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Proceso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2400" b="1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Sí / No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240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“El ambiente local está libre de heces de humanos y animales.”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3918325"/>
                  </a:ext>
                </a:extLst>
              </a:tr>
              <a:tr h="2683082">
                <a:tc>
                  <a:txBody>
                    <a:bodyPr/>
                    <a:lstStyle/>
                    <a:p>
                      <a:pPr algn="ctr"/>
                      <a:r>
                        <a:rPr lang="es-ES" sz="4400" b="1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Progreso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2400" b="1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determinar la línea de base y medir el</a:t>
                      </a:r>
                      <a:r>
                        <a:rPr lang="es-ES" sz="2400" b="1" baseline="0" noProof="0" dirty="0">
                          <a:solidFill>
                            <a:srgbClr val="11AD8D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progreso</a:t>
                      </a:r>
                      <a:endParaRPr lang="es-ES" sz="2400" b="1" noProof="0" dirty="0">
                        <a:solidFill>
                          <a:srgbClr val="11AD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2400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“Porcentaje de mujeres y niñas en edad de menstruación que tienen acceso a materiales adecuados para atender a su higiene menstrual”</a:t>
                      </a:r>
                      <a:endParaRPr lang="es-ES" sz="1800" noProof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490298"/>
                  </a:ext>
                </a:extLst>
              </a:tr>
              <a:tr h="2418201">
                <a:tc>
                  <a:txBody>
                    <a:bodyPr/>
                    <a:lstStyle/>
                    <a:p>
                      <a:pPr algn="ctr"/>
                      <a:r>
                        <a:rPr lang="es-ES" sz="4400" b="1" noProof="0" dirty="0">
                          <a:solidFill>
                            <a:srgbClr val="2E1F13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Objetivo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11AD8D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Objetivo(s) numérico(s) establecido(s)</a:t>
                      </a:r>
                    </a:p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2E1F13"/>
                          </a:solidFill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Open Sans Bold"/>
                        </a:rPr>
                        <a:t>“Porcentaje de casos de malnutrición aguda grave (MAG) con acceso a servicios de tratamiento (cobertura): &gt;50% en zonas rurales, &gt;70% en zonas urbanas, &gt;90% en un campamento”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7880873"/>
                  </a:ext>
                </a:extLst>
              </a:tr>
            </a:tbl>
          </a:graphicData>
        </a:graphic>
      </p:graphicFrame>
      <p:sp>
        <p:nvSpPr>
          <p:cNvPr id="10" name="Slide Number">
            <a:extLst>
              <a:ext uri="{FF2B5EF4-FFF2-40B4-BE49-F238E27FC236}">
                <a16:creationId xmlns:a16="http://schemas.microsoft.com/office/drawing/2014/main" id="{B5C0F5F0-0F24-499F-83A0-D36D0B356704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30777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s-ES" smtClean="0"/>
              <a:pPr/>
              <a:t>27</a:t>
            </a:fld>
            <a:endParaRPr lang="es-E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3FD152-0787-4F2E-9011-B7FEC0CC5AC1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884762D-63A5-44E9-A1DB-6F7EFA82E422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A5044A-0B99-4243-8E9D-8E2972EC23D9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s-ES" sz="1400" b="1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s-ES" sz="1400" b="1" i="0" u="none" strike="noStrike" cap="none" spc="0" normalizeH="0" baseline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CFF346-F1FE-4F96-8501-9EDE5A47A750}"/>
              </a:ext>
            </a:extLst>
          </p:cNvPr>
          <p:cNvGrpSpPr/>
          <p:nvPr/>
        </p:nvGrpSpPr>
        <p:grpSpPr>
          <a:xfrm>
            <a:off x="312234" y="8508157"/>
            <a:ext cx="2207942" cy="858869"/>
            <a:chOff x="312234" y="8508157"/>
            <a:chExt cx="2207942" cy="85886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C4A4E2-BF62-4965-8DC2-83C7EBDB8538}"/>
                </a:ext>
              </a:extLst>
            </p:cNvPr>
            <p:cNvSpPr/>
            <p:nvPr/>
          </p:nvSpPr>
          <p:spPr>
            <a:xfrm>
              <a:off x="312234" y="8697726"/>
              <a:ext cx="2207942" cy="379591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09BD956-A4F3-4C63-AFE3-7F4CCE8E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42298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8D9E19-7105-4DEB-AEDC-CF523FB55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4" r="16892"/>
          <a:stretch/>
        </p:blipFill>
        <p:spPr>
          <a:xfrm>
            <a:off x="1" y="0"/>
            <a:ext cx="5522988" cy="9753600"/>
          </a:xfrm>
          <a:prstGeom prst="rect">
            <a:avLst/>
          </a:prstGeom>
        </p:spPr>
      </p:pic>
      <p:sp>
        <p:nvSpPr>
          <p:cNvPr id="11" name="Slide Number">
            <a:extLst>
              <a:ext uri="{FF2B5EF4-FFF2-40B4-BE49-F238E27FC236}">
                <a16:creationId xmlns:a16="http://schemas.microsoft.com/office/drawing/2014/main" id="{D1FDC8E1-D7D5-4469-9114-0403024AEE35}"/>
              </a:ext>
            </a:extLst>
          </p:cNvPr>
          <p:cNvSpPr txBox="1">
            <a:spLocks/>
          </p:cNvSpPr>
          <p:nvPr/>
        </p:nvSpPr>
        <p:spPr>
          <a:xfrm>
            <a:off x="11816857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3" name="Body">
            <a:extLst>
              <a:ext uri="{FF2B5EF4-FFF2-40B4-BE49-F238E27FC236}">
                <a16:creationId xmlns:a16="http://schemas.microsoft.com/office/drawing/2014/main" id="{A755C962-26F2-4A13-A88E-AC01A1CA6B1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382315" y="2371122"/>
            <a:ext cx="7032477" cy="67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172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4000" b="1" kern="120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Enfoque en personas</a:t>
            </a:r>
            <a:r>
              <a:rPr lang="es-ES" sz="4000" kern="120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, participación comunitaria y apoyo a la acción local</a:t>
            </a:r>
          </a:p>
          <a:p>
            <a:pPr marL="10744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4000" kern="120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Gran atención al</a:t>
            </a:r>
            <a:br>
              <a:rPr lang="es-ES" sz="4000" b="1" kern="120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</a:br>
            <a:r>
              <a:rPr lang="es-ES" sz="4000" b="1" kern="120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uso en contexto</a:t>
            </a:r>
            <a:endParaRPr lang="es-ES" sz="4000" kern="120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10744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4000" kern="1200">
                <a:solidFill>
                  <a:schemeClr val="tx2"/>
                </a:solidFill>
                <a:latin typeface="Open Sans Regular"/>
              </a:rPr>
              <a:t>Lenguaje y presentación </a:t>
            </a:r>
            <a:r>
              <a:rPr lang="es-ES" sz="4000" b="1" kern="120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simplificados</a:t>
            </a:r>
            <a:endParaRPr lang="es-ES" sz="4000" kern="120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  <a:p>
            <a:pPr marL="617220" indent="-571500" algn="l" defTabSz="9144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" sz="4000" b="1" kern="1200">
                <a:solidFill>
                  <a:srgbClr val="11AD8D"/>
                </a:solidFill>
                <a:latin typeface="Open Sans Regular"/>
                <a:ea typeface="+mn-ea"/>
                <a:cs typeface="+mn-cs"/>
              </a:rPr>
              <a:t>Decisiones</a:t>
            </a:r>
            <a:r>
              <a:rPr lang="es-ES" sz="4000" kern="1200">
                <a:solidFill>
                  <a:schemeClr val="tx2"/>
                </a:solidFill>
                <a:latin typeface="Open Sans Regular"/>
                <a:ea typeface="+mn-ea"/>
                <a:cs typeface="+mn-cs"/>
              </a:rPr>
              <a:t> supervisadas y documentadas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4000" kern="120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s-ES" sz="4000" kern="1200">
              <a:solidFill>
                <a:schemeClr val="tx2"/>
              </a:solidFill>
              <a:latin typeface="Open Sans Regular"/>
              <a:ea typeface="+mn-ea"/>
              <a:cs typeface="+mn-cs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A5FD8013-93C1-47D0-A244-F4D0A6152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19260" y="1179432"/>
            <a:ext cx="6509658" cy="105787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 b="1">
                <a:solidFill>
                  <a:srgbClr val="773CBE"/>
                </a:solidFill>
              </a:rPr>
              <a:t>Donde estamos ahora</a:t>
            </a:r>
            <a:endParaRPr lang="es-ES">
              <a:solidFill>
                <a:srgbClr val="37298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AA394-5FAB-45E1-A04C-62676526D38C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E3133F-01F3-4733-85F7-054E0627A54A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D1C9F3-6BC3-4718-A962-A8F0B5409D5F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217821A-F2AA-4927-B270-9D07433AE73D}"/>
              </a:ext>
            </a:extLst>
          </p:cNvPr>
          <p:cNvGrpSpPr/>
          <p:nvPr/>
        </p:nvGrpSpPr>
        <p:grpSpPr>
          <a:xfrm>
            <a:off x="399647" y="8519130"/>
            <a:ext cx="1905791" cy="762594"/>
            <a:chOff x="399647" y="8519130"/>
            <a:chExt cx="1905791" cy="76259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236CE2-0831-4422-99FD-2996DFBF325C}"/>
                </a:ext>
              </a:extLst>
            </p:cNvPr>
            <p:cNvSpPr/>
            <p:nvPr/>
          </p:nvSpPr>
          <p:spPr>
            <a:xfrm>
              <a:off x="399647" y="8587805"/>
              <a:ext cx="1896456" cy="693919"/>
            </a:xfrm>
            <a:prstGeom prst="rect">
              <a:avLst/>
            </a:prstGeom>
            <a:solidFill>
              <a:srgbClr val="6A41BD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4FE3113-8545-4A5F-8F39-0868AC09B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084" y="8519130"/>
              <a:ext cx="1478354" cy="6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8631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 sz="3600" dirty="0"/>
              <a:t>Debate:</a:t>
            </a:r>
            <a:br>
              <a:rPr lang="es-ES" sz="3600" dirty="0"/>
            </a:br>
            <a:r>
              <a:rPr lang="es-ES" cap="all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CAMBIOS EN EL MANUAL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29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47F71A68-4172-4923-8CC8-C71BC9046C99}"/>
              </a:ext>
            </a:extLst>
          </p:cNvPr>
          <p:cNvSpPr txBox="1">
            <a:spLocks/>
          </p:cNvSpPr>
          <p:nvPr/>
        </p:nvSpPr>
        <p:spPr>
          <a:xfrm>
            <a:off x="1023257" y="3243944"/>
            <a:ext cx="10464800" cy="44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¿Qué cambios de la edición 2018 cree usted que tendrán el mayor impacto sobre su trabajo y la manera en que emplea el Manual?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¿Qué contenido nuevo le gustaría encontrar en la </a:t>
            </a:r>
            <a:r>
              <a:rPr lang="es-ES" sz="3600" i="1" dirty="0"/>
              <a:t>próxima</a:t>
            </a:r>
            <a:r>
              <a:rPr lang="es-ES" sz="3600" dirty="0"/>
              <a:t> edición del Manual?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endParaRPr lang="es-ES" sz="3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A7B4AE-AAB9-439E-B832-0CE484EBAC32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C8439D-E657-417D-88A9-ABC6B1BEAC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DA4844-0D10-494A-9743-BB1152F765DB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</a:t>
              </a:r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9BB477A-7EBF-46BC-A649-73593D756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8" y="8500399"/>
            <a:ext cx="183118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667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FBD258-8EA5-4EE6-A1C2-2F2024EBEA69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1F450F-8240-4633-8BCE-7F752A325F50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377CD0E-E727-4CD0-A6F1-0C70A1C9E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3D8E5B1-A854-4E4E-AF12-58307E15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009" y="2022003"/>
            <a:ext cx="2137637" cy="213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1" y="456783"/>
            <a:ext cx="8000887" cy="8386479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7B56-5F78-4A43-9221-E8A407A12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09" y="933368"/>
            <a:ext cx="7160683" cy="1359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s-ES" sz="5000" kern="1200" dirty="0">
                <a:solidFill>
                  <a:srgbClr val="00A58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Objetivos de aprendizaje</a:t>
            </a:r>
          </a:p>
        </p:txBody>
      </p:sp>
      <p:pic>
        <p:nvPicPr>
          <p:cNvPr id="1034" name="Picture 10" descr="Image result for comprehension icon">
            <a:extLst>
              <a:ext uri="{FF2B5EF4-FFF2-40B4-BE49-F238E27FC236}">
                <a16:creationId xmlns:a16="http://schemas.microsoft.com/office/drawing/2014/main" id="{756B9092-B7B2-49AC-9E6C-D0B71C08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132" y="4876800"/>
            <a:ext cx="2155813" cy="21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04A41-ED0F-44AC-983E-F158156FA31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41592" y="2546015"/>
            <a:ext cx="7160682" cy="621883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l" defTabSz="914400">
              <a:lnSpc>
                <a:spcPct val="90000"/>
              </a:lnSpc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el final de esta sesión, usted será capaz de </a:t>
            </a:r>
            <a:r>
              <a:rPr lang="es-ES" sz="2800" b="1" kern="1200" dirty="0">
                <a:solidFill>
                  <a:srgbClr val="00459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recordar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desafíos en el sector que se convirtieron en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bases 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las revisiones del Manual,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método y resultados del</a:t>
            </a:r>
            <a:b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 de revisión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</a:t>
            </a: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cambios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esenciales entre las ediciones del 2011 y 2018,</a:t>
            </a:r>
          </a:p>
          <a:p>
            <a:pPr marL="28575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 ha </a:t>
            </a:r>
            <a:r>
              <a:rPr lang="es-E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evolucionado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Esfera y qué</a:t>
            </a:r>
            <a:b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kern="12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nuevos productos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ofrece;</a:t>
            </a:r>
          </a:p>
          <a:p>
            <a:pPr marL="57150" lvl="0" algn="l" defTabSz="914400"/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será capaz de </a:t>
            </a:r>
            <a:r>
              <a:rPr lang="es-ES" sz="2800" b="1" kern="1200" dirty="0">
                <a:solidFill>
                  <a:srgbClr val="B545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dialogar sobre</a:t>
            </a:r>
            <a:r>
              <a:rPr lang="es-ES" sz="2800" b="1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85750" lvl="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 la edición 2018 se </a:t>
            </a:r>
            <a:b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800" b="1" kern="1200" dirty="0">
                <a:solidFill>
                  <a:srgbClr val="11AD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 a los contextos actuales</a:t>
            </a:r>
            <a:r>
              <a:rPr lang="es-ES" sz="2800" kern="12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los que operan sus usuarios.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0F462C1-C267-405F-9FDA-952C98788669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F4C63-A8DF-4341-89B4-7E1150BCC886}"/>
              </a:ext>
            </a:extLst>
          </p:cNvPr>
          <p:cNvSpPr/>
          <p:nvPr/>
        </p:nvSpPr>
        <p:spPr>
          <a:xfrm>
            <a:off x="8724768" y="4256610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rgbClr val="0048A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Conocimiento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A7B1E8-7200-4248-BB95-832706B3F656}"/>
              </a:ext>
            </a:extLst>
          </p:cNvPr>
          <p:cNvSpPr/>
          <p:nvPr/>
        </p:nvSpPr>
        <p:spPr>
          <a:xfrm>
            <a:off x="8731557" y="7032613"/>
            <a:ext cx="3746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>
                <a:ln w="0"/>
                <a:solidFill>
                  <a:srgbClr val="006E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Comprensión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C762B4-5742-4134-A0B6-E3758D4BF700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9031F-B1DB-490D-A937-BDBAB44C16D6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0156F3-DB8E-44ED-B1D0-EC8BBDBC92DC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57244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AC30E9-F592-4BB5-A170-313FFE883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471"/>
          <a:stretch/>
        </p:blipFill>
        <p:spPr>
          <a:xfrm>
            <a:off x="1846060" y="900814"/>
            <a:ext cx="1576535" cy="16005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995212"/>
            <a:ext cx="13004800" cy="275838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FD4E-DA57-4993-A1B9-8D119F77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857" y="6441721"/>
            <a:ext cx="7199086" cy="1149250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10000"/>
              </a:lnSpc>
              <a:spcBef>
                <a:spcPts val="400"/>
              </a:spcBef>
            </a:pPr>
            <a:r>
              <a:rPr lang="es-ES" sz="4400">
                <a:solidFill>
                  <a:srgbClr val="000000"/>
                </a:solidFill>
                <a:latin typeface="Open Sans regular"/>
              </a:rPr>
              <a:t>UNA </a:t>
            </a:r>
            <a:r>
              <a:rPr lang="es-ES" sz="4400" b="1">
                <a:solidFill>
                  <a:srgbClr val="00A585"/>
                </a:solidFill>
                <a:latin typeface="Open Sans regular"/>
              </a:rPr>
              <a:t>NUEVA </a:t>
            </a:r>
            <a:r>
              <a:rPr lang="es-ES" sz="4400">
                <a:solidFill>
                  <a:srgbClr val="000000"/>
                </a:solidFill>
                <a:latin typeface="Open Sans regular"/>
              </a:rPr>
              <a:t>IDENTIDAD</a:t>
            </a:r>
            <a:endParaRPr lang="es-ES" sz="4400" kern="120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756B4-1D43-4BB2-B728-79528B9CF9AD}"/>
              </a:ext>
            </a:extLst>
          </p:cNvPr>
          <p:cNvSpPr txBox="1"/>
          <p:nvPr/>
        </p:nvSpPr>
        <p:spPr>
          <a:xfrm>
            <a:off x="467436" y="2622957"/>
            <a:ext cx="4333782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000" b="1" dirty="0">
                <a:solidFill>
                  <a:srgbClr val="773CBE"/>
                </a:solidFill>
              </a:rPr>
              <a:t>Descubre los estándares de Esfera</a:t>
            </a:r>
          </a:p>
          <a:p>
            <a:r>
              <a:rPr lang="es-ES" sz="2000" dirty="0">
                <a:solidFill>
                  <a:srgbClr val="2E1F13"/>
                </a:solidFill>
              </a:rPr>
              <a:t>Esfera ofrece una extensa biblioteca de materiales y herramientas para expandir sus conocimientos y su comprensión acerca de las normas humanitarias.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rgbClr val="2E1F13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E1DC66-5ECE-4CE6-9D53-7703CF7DFD4C}"/>
              </a:ext>
            </a:extLst>
          </p:cNvPr>
          <p:cNvSpPr txBox="1"/>
          <p:nvPr/>
        </p:nvSpPr>
        <p:spPr>
          <a:xfrm>
            <a:off x="4463129" y="4834290"/>
            <a:ext cx="407854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000" b="1" dirty="0">
                <a:solidFill>
                  <a:srgbClr val="773CBE"/>
                </a:solidFill>
              </a:rPr>
              <a:t>Ponga las normas en práctica</a:t>
            </a:r>
            <a:endParaRPr lang="es-ES" sz="2000" dirty="0">
              <a:solidFill>
                <a:srgbClr val="773CBE"/>
              </a:solidFill>
            </a:endParaRPr>
          </a:p>
          <a:p>
            <a:r>
              <a:rPr lang="es-ES" sz="2000" dirty="0">
                <a:solidFill>
                  <a:srgbClr val="2E1F13"/>
                </a:solidFill>
              </a:rPr>
              <a:t>Esfera fortalece su labor de incidencia pública para obtener mejoras en el terreno.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A2AB7E-C0B8-43DA-82E4-7F3603CFCF93}"/>
              </a:ext>
            </a:extLst>
          </p:cNvPr>
          <p:cNvSpPr txBox="1"/>
          <p:nvPr/>
        </p:nvSpPr>
        <p:spPr>
          <a:xfrm>
            <a:off x="8331200" y="2494216"/>
            <a:ext cx="4078543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2000" b="1" dirty="0">
                <a:solidFill>
                  <a:srgbClr val="773CBE"/>
                </a:solidFill>
              </a:rPr>
              <a:t>Comparta su experiencia</a:t>
            </a:r>
          </a:p>
          <a:p>
            <a:r>
              <a:rPr lang="es-ES" sz="2000" dirty="0">
                <a:solidFill>
                  <a:srgbClr val="2E1F13"/>
                </a:solidFill>
              </a:rPr>
              <a:t>Únase a una comunidad global dinámica, comprometida con la mejora de la calidad y la rendición de cuentas en todo el sector humanitario.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D45BFE0-AA26-4EAC-934C-578AA5E1D2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6"/>
          <a:stretch/>
        </p:blipFill>
        <p:spPr>
          <a:xfrm>
            <a:off x="9387128" y="900814"/>
            <a:ext cx="1966686" cy="16005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793858-6322-450E-9B33-D462C59B7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53" r="44809"/>
          <a:stretch/>
        </p:blipFill>
        <p:spPr>
          <a:xfrm>
            <a:off x="5849257" y="3233745"/>
            <a:ext cx="1306286" cy="1600545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E29112-1C75-4240-803D-4425099F81AC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regular"/>
              </a:rPr>
              <a:t>spherestandards.org/es</a:t>
            </a:r>
            <a:endParaRPr lang="en-US" sz="3200" u="sng" dirty="0">
              <a:solidFill>
                <a:schemeClr val="accent1">
                  <a:lumMod val="20000"/>
                  <a:lumOff val="80000"/>
                </a:schemeClr>
              </a:solidFill>
              <a:latin typeface="Open Sans 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AB234-7916-4331-8538-BBE3C60AAAF2}"/>
              </a:ext>
            </a:extLst>
          </p:cNvPr>
          <p:cNvSpPr txBox="1"/>
          <p:nvPr/>
        </p:nvSpPr>
        <p:spPr>
          <a:xfrm>
            <a:off x="1664246" y="1895889"/>
            <a:ext cx="1792158" cy="5334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Aprender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8E53C4-5561-4886-BDCA-DBE4DCE863C5}"/>
              </a:ext>
            </a:extLst>
          </p:cNvPr>
          <p:cNvSpPr txBox="1"/>
          <p:nvPr/>
        </p:nvSpPr>
        <p:spPr>
          <a:xfrm>
            <a:off x="5849177" y="4270761"/>
            <a:ext cx="1306448" cy="5334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Actuar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368AE-2F74-4848-BE3E-7ADE3BF346B0}"/>
              </a:ext>
            </a:extLst>
          </p:cNvPr>
          <p:cNvSpPr txBox="1"/>
          <p:nvPr/>
        </p:nvSpPr>
        <p:spPr>
          <a:xfrm>
            <a:off x="9314895" y="1939694"/>
            <a:ext cx="2111155" cy="53347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Conectarse</a:t>
            </a:r>
          </a:p>
        </p:txBody>
      </p:sp>
    </p:spTree>
    <p:extLst>
      <p:ext uri="{BB962C8B-B14F-4D97-AF65-F5344CB8AC3E}">
        <p14:creationId xmlns:p14="http://schemas.microsoft.com/office/powerpoint/2010/main" val="37688842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24CB100-71ED-4958-98FC-D5A39B737BDF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0C93CE-8BAC-40B5-9A3A-E208775BBFDF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597237D3-BBFF-40E1-8E88-0C76B165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BA1F8F-474C-496F-8930-B048E159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81" y="759810"/>
            <a:ext cx="11704321" cy="912505"/>
          </a:xfrm>
        </p:spPr>
        <p:txBody>
          <a:bodyPr/>
          <a:lstStyle/>
          <a:p>
            <a:pPr algn="l"/>
            <a:r>
              <a:rPr lang="es-ES" dirty="0">
                <a:solidFill>
                  <a:srgbClr val="000000"/>
                </a:solidFill>
                <a:latin typeface="Open Sans regular"/>
              </a:rPr>
              <a:t>UN </a:t>
            </a:r>
            <a:r>
              <a:rPr lang="es-ES" b="1" dirty="0">
                <a:solidFill>
                  <a:srgbClr val="00A585"/>
                </a:solidFill>
                <a:latin typeface="Open Sans regular"/>
              </a:rPr>
              <a:t>NUEVO</a:t>
            </a:r>
            <a:r>
              <a:rPr lang="es-ES" dirty="0">
                <a:solidFill>
                  <a:srgbClr val="000000"/>
                </a:solidFill>
                <a:latin typeface="Open Sans regular"/>
              </a:rPr>
              <a:t> MEDIO DE ACCESO AL MANUAL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BFA83C-9241-4DB7-96F1-F07DFF34417E}"/>
              </a:ext>
            </a:extLst>
          </p:cNvPr>
          <p:cNvSpPr txBox="1">
            <a:spLocks/>
          </p:cNvSpPr>
          <p:nvPr/>
        </p:nvSpPr>
        <p:spPr>
          <a:xfrm>
            <a:off x="650243" y="1841423"/>
            <a:ext cx="8122282" cy="2695036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buClrTx/>
              <a:defRPr/>
            </a:pPr>
            <a:r>
              <a:rPr lang="es-ES" sz="2844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Manual Interactivo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Lanzado el 6 de noviembre </a:t>
            </a:r>
            <a:r>
              <a:rPr lang="es-ES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acceder al Manual Esfera 2018 en Inglés, en línea.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de Gestión de Contenidos (CMS) </a:t>
            </a:r>
            <a:r>
              <a:rPr lang="es-ES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moderno</a:t>
            </a:r>
            <a:r>
              <a:rPr lang="es-ES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escalable 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s-ES" sz="2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400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reactivo </a:t>
            </a:r>
            <a:r>
              <a:rPr lang="es-ES" sz="2400" b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(para teléfonos inteligentes)</a:t>
            </a:r>
          </a:p>
          <a:p>
            <a:pPr marL="1176285" lvl="1" indent="-406394" defTabSz="65023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34EA61-8CA2-46CE-9948-1090FF361DED}"/>
              </a:ext>
            </a:extLst>
          </p:cNvPr>
          <p:cNvSpPr txBox="1">
            <a:spLocks/>
          </p:cNvSpPr>
          <p:nvPr/>
        </p:nvSpPr>
        <p:spPr>
          <a:xfrm>
            <a:off x="650239" y="4742161"/>
            <a:ext cx="7665086" cy="3474120"/>
          </a:xfrm>
          <a:prstGeom prst="rect">
            <a:avLst/>
          </a:prstGeom>
        </p:spPr>
        <p:txBody>
          <a:bodyPr vert="horz" lIns="130048" tIns="65024" rIns="130048" bIns="65024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sz="1800" b="1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1pPr>
            <a:lvl2pPr marL="541338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Arial"/>
              <a:buChar char="•"/>
              <a:defRPr sz="18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2pPr>
            <a:lvl3pPr marL="1082675" indent="-365125" algn="l" defTabSz="457200" rtl="0" eaLnBrk="1" latinLnBrk="0" hangingPunct="1">
              <a:spcBef>
                <a:spcPts val="1000"/>
              </a:spcBef>
              <a:buClr>
                <a:schemeClr val="tx2"/>
              </a:buClr>
              <a:buFont typeface="Lucida Grande"/>
              <a:buChar char="-"/>
              <a:defRPr sz="1600" kern="1200">
                <a:solidFill>
                  <a:srgbClr val="000000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ucida Sans Regular"/>
                <a:ea typeface="+mn-ea"/>
                <a:cs typeface="Lucida Sans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buClrTx/>
              <a:defRPr/>
            </a:pPr>
            <a:r>
              <a:rPr lang="es-ES" sz="2276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Mejoras para el 2019</a:t>
            </a: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Información de soporte</a:t>
            </a:r>
            <a:endParaRPr lang="es-ES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Comentarios de usuario</a:t>
            </a:r>
            <a:endParaRPr lang="es-ES" sz="2400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Múltiples manuales </a:t>
            </a: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(miembros HSP)</a:t>
            </a:r>
            <a:b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</a:t>
            </a:r>
            <a:r>
              <a:rPr lang="es-ES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varios idiomas </a:t>
            </a:r>
            <a:r>
              <a:rPr lang="es-E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(más de 4)</a:t>
            </a: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Integración</a:t>
            </a: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 otros sistemas de Esfera</a:t>
            </a:r>
            <a:b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de terceros.</a:t>
            </a:r>
          </a:p>
          <a:p>
            <a:pPr marL="406394" lvl="1" indent="-406394" defTabSz="650230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Interfaz de Programación Avanzada (</a:t>
            </a:r>
            <a:r>
              <a:rPr lang="es-ES" sz="2400" b="1" dirty="0">
                <a:solidFill>
                  <a:srgbClr val="03957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r>
              <a:rPr lang="es-ES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76285" lvl="1" indent="-406394" defTabSz="650230">
              <a:spcBef>
                <a:spcPts val="1422"/>
              </a:spcBef>
              <a:buClrTx/>
              <a:buFont typeface="Arial" panose="020B0604020202020204" pitchFamily="34" charset="0"/>
              <a:buChar char="•"/>
              <a:defRPr/>
            </a:pPr>
            <a:endParaRPr lang="es-ES" sz="2276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6394" indent="-406394" defTabSz="650230">
              <a:buClrTx/>
              <a:buFont typeface="Arial" panose="020B0604020202020204" pitchFamily="34" charset="0"/>
              <a:buChar char="•"/>
              <a:defRPr/>
            </a:pPr>
            <a:endParaRPr lang="es-ES" sz="2276" b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974630-B799-4B43-B2F8-AB562D020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010" y="1606478"/>
            <a:ext cx="3759135" cy="6628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84B2DD8-F229-454E-A9FF-F3755557D257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handbook.spherestandards.org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3A27E12-1286-44D6-AB3A-EBF86736E300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C172A0-C062-4939-8736-FB1ED8F0527B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BAC72E-B976-483C-8770-11EE6CFF7E25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9A986C-633F-4EDE-8D7F-12AB60212AB7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942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08FB3-4D3A-4266-8848-462839FF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17" t="-1" r="21" b="-1"/>
          <a:stretch/>
        </p:blipFill>
        <p:spPr>
          <a:xfrm>
            <a:off x="5271803" y="870763"/>
            <a:ext cx="6982307" cy="351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8C8E35-8CC8-43A5-951B-830D2AEE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83" y="2015868"/>
            <a:ext cx="3978941" cy="5721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es-ES" sz="4800" dirty="0">
                <a:solidFill>
                  <a:schemeClr val="tx2"/>
                </a:solidFill>
                <a:latin typeface="Open Sans regular"/>
              </a:rPr>
              <a:t>UN </a:t>
            </a:r>
            <a:r>
              <a:rPr lang="es-ES" sz="4800" b="1" dirty="0">
                <a:solidFill>
                  <a:srgbClr val="00A585"/>
                </a:solidFill>
                <a:latin typeface="Open Sans regular"/>
              </a:rPr>
              <a:t>NUEVO</a:t>
            </a:r>
            <a:r>
              <a:rPr lang="es-ES" sz="4800" dirty="0">
                <a:solidFill>
                  <a:schemeClr val="bg1"/>
                </a:solidFill>
                <a:latin typeface="Open Sans regular"/>
              </a:rPr>
              <a:t> </a:t>
            </a:r>
            <a:r>
              <a:rPr lang="es-ES" sz="4800" dirty="0">
                <a:solidFill>
                  <a:schemeClr val="tx2"/>
                </a:solidFill>
                <a:latin typeface="Open Sans regular"/>
              </a:rPr>
              <a:t>CURSO </a:t>
            </a:r>
            <a:br>
              <a:rPr lang="es-ES" sz="4800" dirty="0">
                <a:solidFill>
                  <a:schemeClr val="tx2"/>
                </a:solidFill>
                <a:latin typeface="Open Sans regular"/>
              </a:rPr>
            </a:br>
            <a:r>
              <a:rPr lang="es-ES" sz="4800" dirty="0">
                <a:solidFill>
                  <a:schemeClr val="tx2"/>
                </a:solidFill>
                <a:latin typeface="Open Sans regular"/>
              </a:rPr>
              <a:t>EN LÍNEA</a:t>
            </a:r>
            <a:br>
              <a:rPr lang="es-ES" sz="5400" dirty="0">
                <a:solidFill>
                  <a:schemeClr val="tx2"/>
                </a:solidFill>
                <a:latin typeface="Open Sans regular"/>
              </a:rPr>
            </a:br>
            <a:r>
              <a:rPr lang="es-ES" sz="4800" b="1" dirty="0">
                <a:solidFill>
                  <a:srgbClr val="00A58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Cómo ser defensor de Esfera</a:t>
            </a:r>
            <a:endParaRPr lang="es-ES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3596" y="3251200"/>
            <a:ext cx="0" cy="32512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250A-632B-4D63-9C14-E55AD537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369" y="4133397"/>
            <a:ext cx="6820602" cy="4384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l" defTabSz="914400">
              <a:lnSpc>
                <a:spcPct val="90000"/>
              </a:lnSpc>
              <a:buNone/>
            </a:pPr>
            <a:r>
              <a:rPr lang="es-ES" sz="3100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Aprende a promover Esfera en tu red y sus beneficios para las personas afectadas por crisis y desastres a las que atiendes.</a:t>
            </a:r>
          </a:p>
          <a:p>
            <a:pPr marL="0" indent="0" algn="l" defTabSz="914400">
              <a:lnSpc>
                <a:spcPct val="90000"/>
              </a:lnSpc>
              <a:buNone/>
            </a:pPr>
            <a:r>
              <a:rPr lang="es-ES" sz="3100" b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Cualquiera puede ser un defensor de Esfera, ya sea por sus propias acciones o alentando a los que tienen el poder de actuar. </a:t>
            </a:r>
            <a:endParaRPr lang="es-ES" sz="31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B3D26D7-CBC6-4BD5-83F5-7CDFC54BE253}"/>
              </a:ext>
            </a:extLst>
          </p:cNvPr>
          <p:cNvSpPr txBox="1">
            <a:spLocks/>
          </p:cNvSpPr>
          <p:nvPr/>
        </p:nvSpPr>
        <p:spPr>
          <a:xfrm>
            <a:off x="2560325" y="8492326"/>
            <a:ext cx="8027031" cy="752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82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hangingPunct="1"/>
            <a:r>
              <a:rPr lang="en-GB" sz="3200" u="sng" dirty="0">
                <a:solidFill>
                  <a:schemeClr val="accent1"/>
                </a:solidFill>
                <a:latin typeface="Open Sans regular"/>
              </a:rPr>
              <a:t>learning.spherestandards.org</a:t>
            </a:r>
            <a:endParaRPr lang="en-US" sz="3200" u="sng" dirty="0">
              <a:solidFill>
                <a:schemeClr val="accent1"/>
              </a:solidFill>
              <a:latin typeface="Open Sans regular"/>
            </a:endParaRP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1821D89-30ED-4870-91B5-A268F5F59412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F858CE-7D41-4036-82BB-5EABDB9A6D36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FDDCA7-A5E7-46F5-BA8E-8FE0CA4B2AB9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B03495-1AE4-4B3A-8420-57358E8D5684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2C70055-2932-4BF2-B939-967038C8F55E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4ED1AF-DEA0-40CB-ADDD-E7C441233FB9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F95CC03-12A4-4AF3-98F1-CEE1A3362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126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A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"/>
          <p:cNvSpPr txBox="1">
            <a:spLocks noGrp="1"/>
          </p:cNvSpPr>
          <p:nvPr>
            <p:ph type="title"/>
          </p:nvPr>
        </p:nvSpPr>
        <p:spPr>
          <a:xfrm>
            <a:off x="1270000" y="1181100"/>
            <a:ext cx="10464800" cy="1130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s-ES" sz="3600"/>
              <a:t>Debate 4:</a:t>
            </a:r>
            <a:br>
              <a:rPr lang="es-ES" sz="3600"/>
            </a:br>
            <a:r>
              <a:rPr lang="es-ES" cap="all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LA EVOLUCIÓN DE ESFERA Y SUS PRODUCTOS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16857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33</a:t>
            </a:fld>
            <a:endParaRPr dirty="0"/>
          </a:p>
        </p:txBody>
      </p:sp>
      <p:sp>
        <p:nvSpPr>
          <p:cNvPr id="7" name="Body">
            <a:extLst>
              <a:ext uri="{FF2B5EF4-FFF2-40B4-BE49-F238E27FC236}">
                <a16:creationId xmlns:a16="http://schemas.microsoft.com/office/drawing/2014/main" id="{0AE358B3-8451-4CBE-8C29-018AB3F7DEE4}"/>
              </a:ext>
            </a:extLst>
          </p:cNvPr>
          <p:cNvSpPr txBox="1">
            <a:spLocks/>
          </p:cNvSpPr>
          <p:nvPr/>
        </p:nvSpPr>
        <p:spPr>
          <a:xfrm>
            <a:off x="994228" y="3456622"/>
            <a:ext cx="11038415" cy="4434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¿Cómo puede Esfera ayudarle a APRENDER?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¿Cómo puede Esfera ayudarle a ACTUAR?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¿Cómo puede Esfera ayudarle a CONECTAR?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¿De qué maneras accede al Manual?</a:t>
            </a:r>
          </a:p>
          <a:p>
            <a:pPr marL="285750" indent="-285750" algn="l" hangingPunct="1">
              <a:buFont typeface="Arial" panose="020B0604020202020204" pitchFamily="34" charset="0"/>
              <a:buChar char="•"/>
            </a:pPr>
            <a:r>
              <a:rPr lang="es-ES" sz="3600" dirty="0"/>
              <a:t>¿Cómo ayudará a Esfera a continuar su progreso y enfrentar nuevos desafíos en el futuro?</a:t>
            </a:r>
            <a:endParaRPr lang="es-ES" sz="4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63D1FC-7E33-41E3-A131-32BE122C9063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5F3FCC-0F34-41E9-9E55-AB808070415B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31BD39-4044-4C34-B49E-C73BC6521351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</a:t>
              </a:r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819036B-5C92-4C48-8DED-D8928F9AD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58" y="8500399"/>
            <a:ext cx="1831189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4049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96190" y="8809566"/>
            <a:ext cx="215789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262765-177A-4CDE-ABBB-382772142F11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41BE7D-52B1-4794-A0CC-89D1C0145C31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17A3890-ADF6-444D-B4D7-6BF3274B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7F7766-D835-4F4E-A9D8-79C9618AB517}"/>
              </a:ext>
            </a:extLst>
          </p:cNvPr>
          <p:cNvSpPr/>
          <p:nvPr/>
        </p:nvSpPr>
        <p:spPr>
          <a:xfrm>
            <a:off x="11329639" y="8341112"/>
            <a:ext cx="1362927" cy="10928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C458CEDC-0F66-4C72-88C0-1FDB30FD98C5}"/>
              </a:ext>
            </a:extLst>
          </p:cNvPr>
          <p:cNvSpPr txBox="1">
            <a:spLocks/>
          </p:cNvSpPr>
          <p:nvPr/>
        </p:nvSpPr>
        <p:spPr>
          <a:xfrm>
            <a:off x="11796190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fld id="{86CB4B4D-7CA3-9044-876B-883B54F8677D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DB1F77-EB67-4112-846A-F2926CD6CCAF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E1B0D85-E9A5-4545-9CEC-67E0DB6FA536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F720F0-7F43-4FA4-BA6A-CB13B17DD914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C898D-4A2D-4CA4-B106-89E4E265C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58" y="461973"/>
            <a:ext cx="9692575" cy="89050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95543E-0BCB-4A64-8456-1A7093F161EF}"/>
              </a:ext>
            </a:extLst>
          </p:cNvPr>
          <p:cNvSpPr/>
          <p:nvPr/>
        </p:nvSpPr>
        <p:spPr>
          <a:xfrm>
            <a:off x="760465" y="1159602"/>
            <a:ext cx="4971264" cy="70585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DAC2B4A-F224-4C06-8B75-7E08275F64EE}"/>
              </a:ext>
            </a:extLst>
          </p:cNvPr>
          <p:cNvSpPr txBox="1">
            <a:spLocks/>
          </p:cNvSpPr>
          <p:nvPr/>
        </p:nvSpPr>
        <p:spPr>
          <a:xfrm>
            <a:off x="11805138" y="8809566"/>
            <a:ext cx="21578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A585"/>
                </a:solidFill>
                <a:effectLst/>
                <a:uFillTx/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3912D8D-65F5-47FC-9E39-0F713AB7EF48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F8038C-889A-48CC-B9D1-AE919FF3CF43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1692914-18BA-435E-B1EC-F7348DACC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F2A070-BA1B-4E76-B8DB-5D0965ADB5F4}"/>
              </a:ext>
            </a:extLst>
          </p:cNvPr>
          <p:cNvGrpSpPr/>
          <p:nvPr/>
        </p:nvGrpSpPr>
        <p:grpSpPr>
          <a:xfrm>
            <a:off x="11718126" y="8587806"/>
            <a:ext cx="600754" cy="471695"/>
            <a:chOff x="11718126" y="8587806"/>
            <a:chExt cx="600754" cy="47169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55E729-116E-47AA-88CF-200B5325A21D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126" y="8672680"/>
              <a:ext cx="0" cy="386821"/>
            </a:xfrm>
            <a:prstGeom prst="line">
              <a:avLst/>
            </a:prstGeom>
            <a:noFill/>
            <a:ln w="25400" cap="flat">
              <a:solidFill>
                <a:srgbClr val="DADADA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20730A-50AA-4F34-9E89-78FF7F39EF6F}"/>
                </a:ext>
              </a:extLst>
            </p:cNvPr>
            <p:cNvSpPr txBox="1"/>
            <p:nvPr/>
          </p:nvSpPr>
          <p:spPr>
            <a:xfrm>
              <a:off x="11807522" y="8587806"/>
              <a:ext cx="511358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1400" b="1" dirty="0">
                  <a:solidFill>
                    <a:srgbClr val="67676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PÁG.</a:t>
              </a:r>
              <a:endParaRPr kumimoji="0" lang="en-US" sz="1400" b="1" i="0" u="none" strike="noStrike" cap="none" spc="0" normalizeH="0" baseline="0" dirty="0">
                <a:ln>
                  <a:noFill/>
                </a:ln>
                <a:solidFill>
                  <a:srgbClr val="676767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 Regular"/>
              </a:endParaRPr>
            </a:p>
          </p:txBody>
        </p:sp>
      </p:grpSp>
      <p:sp>
        <p:nvSpPr>
          <p:cNvPr id="7" name="Title">
            <a:extLst>
              <a:ext uri="{FF2B5EF4-FFF2-40B4-BE49-F238E27FC236}">
                <a16:creationId xmlns:a16="http://schemas.microsoft.com/office/drawing/2014/main" id="{553F06E1-0BD0-45D7-B165-D343A7B06D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6012" y="565439"/>
            <a:ext cx="4507640" cy="211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s-ES" sz="3600" kern="1200" dirty="0">
                <a:solidFill>
                  <a:schemeClr val="tx2"/>
                </a:solidFill>
              </a:rPr>
              <a:t>Desafíos actuales y bases para las revisiones</a:t>
            </a:r>
            <a:endParaRPr lang="es-ES" sz="4300" b="1" kern="1200" dirty="0">
              <a:solidFill>
                <a:srgbClr val="42237B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91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63A978-26FB-4E1C-8FBF-864BE513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8" r="24243" b="4534"/>
          <a:stretch/>
        </p:blipFill>
        <p:spPr>
          <a:xfrm>
            <a:off x="40228" y="0"/>
            <a:ext cx="13004780" cy="9753590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9342" y="456783"/>
            <a:ext cx="6117963" cy="8386479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677237" y="2287703"/>
            <a:ext cx="5446959" cy="6359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b="1" kern="1200" dirty="0">
                <a:solidFill>
                  <a:srgbClr val="11AD8D"/>
                </a:solidFill>
                <a:latin typeface="Open Sans Regular"/>
              </a:rPr>
              <a:t>Conflicto en Siria y la crisis de refugiados</a:t>
            </a:r>
          </a:p>
          <a:p>
            <a:pPr marL="274320" algn="l" defTabSz="914400">
              <a:lnSpc>
                <a:spcPct val="90000"/>
              </a:lnSpc>
            </a:pPr>
            <a:r>
              <a:rPr lang="es-ES" sz="3200" kern="1200" dirty="0">
                <a:solidFill>
                  <a:schemeClr val="tx2"/>
                </a:solidFill>
                <a:latin typeface="Open Sans Regular"/>
                <a:sym typeface="Wingdings" panose="05000000000000000000" pitchFamily="2" charset="2"/>
              </a:rPr>
              <a:t>Problemas de accesibilidad, desarrollo de capacidades, desplazamiento prolongado, seguridad civil y laboral, etc.</a:t>
            </a:r>
          </a:p>
          <a:p>
            <a:pPr marL="274320" algn="l" defTabSz="914400">
              <a:lnSpc>
                <a:spcPct val="90000"/>
              </a:lnSpc>
            </a:pPr>
            <a:r>
              <a:rPr lang="es-ES" sz="3200" kern="1200" dirty="0">
                <a:solidFill>
                  <a:schemeClr val="tx2"/>
                </a:solidFill>
                <a:latin typeface="Open Sans Regular"/>
                <a:sym typeface="Wingdings" panose="05000000000000000000" pitchFamily="2" charset="2"/>
              </a:rPr>
              <a:t> p.ej. Alojamiento y asentamiento</a:t>
            </a:r>
            <a:endParaRPr lang="es-ES" sz="3200" kern="1200" dirty="0">
              <a:solidFill>
                <a:schemeClr val="tx2"/>
              </a:solidFill>
              <a:latin typeface="Open Sans Regular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s-ES" sz="3200" b="1" kern="1200" dirty="0">
                <a:solidFill>
                  <a:srgbClr val="11AD8D"/>
                </a:solidFill>
                <a:latin typeface="Open Sans Regular"/>
              </a:rPr>
              <a:t>Brotes de Ébola, cólera y peste</a:t>
            </a:r>
          </a:p>
          <a:p>
            <a:pPr marL="274320" algn="l" defTabSz="914400">
              <a:lnSpc>
                <a:spcPct val="90000"/>
              </a:lnSpc>
            </a:pPr>
            <a:r>
              <a:rPr lang="es-ES" sz="3200" kern="1200" dirty="0">
                <a:solidFill>
                  <a:schemeClr val="tx2"/>
                </a:solidFill>
                <a:latin typeface="Open Sans Regular"/>
                <a:sym typeface="Wingdings" panose="05000000000000000000" pitchFamily="2" charset="2"/>
              </a:rPr>
              <a:t> p.ej. Abastecimiento de agua, saneamiento y promoción de la higiene (WASH)</a:t>
            </a:r>
            <a:endParaRPr lang="es-ES" sz="3200" kern="1200" dirty="0">
              <a:solidFill>
                <a:schemeClr val="tx2"/>
              </a:solidFill>
              <a:latin typeface="Open Sans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EC8ACE-4C8C-4DC3-B2A7-5409AEAA5640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0024AFAD-F448-4C10-BF3C-BA29410813CA}"/>
              </a:ext>
            </a:extLst>
          </p:cNvPr>
          <p:cNvSpPr txBox="1">
            <a:spLocks/>
          </p:cNvSpPr>
          <p:nvPr/>
        </p:nvSpPr>
        <p:spPr>
          <a:xfrm>
            <a:off x="982031" y="714399"/>
            <a:ext cx="5193792" cy="157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kern="120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Aprendizaje y nuevas evidencias</a:t>
            </a:r>
          </a:p>
        </p:txBody>
      </p:sp>
    </p:spTree>
    <p:extLst>
      <p:ext uri="{BB962C8B-B14F-4D97-AF65-F5344CB8AC3E}">
        <p14:creationId xmlns:p14="http://schemas.microsoft.com/office/powerpoint/2010/main" val="2107795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A55A21-2370-41C1-9213-390379C88A64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239245-2B80-471B-8B37-2225C7A76AA0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BCB822E-B851-4C6E-A7DF-B366AE1C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cxnSp>
        <p:nvCxnSpPr>
          <p:cNvPr id="128" name="Straight Arrow Connector 12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36694" y="2520186"/>
            <a:ext cx="7138702" cy="608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200" kern="1200">
                <a:solidFill>
                  <a:schemeClr val="tx2"/>
                </a:solidFill>
                <a:latin typeface="Open Sans Regular"/>
              </a:rPr>
              <a:t>Crisis prolongadas,</a:t>
            </a:r>
            <a:br>
              <a:rPr lang="es-ES" sz="3200" kern="1200">
                <a:solidFill>
                  <a:schemeClr val="tx2"/>
                </a:solidFill>
                <a:latin typeface="Open Sans Regular"/>
              </a:rPr>
            </a:br>
            <a:r>
              <a:rPr lang="es-ES" sz="3200" kern="1200">
                <a:solidFill>
                  <a:schemeClr val="tx2"/>
                </a:solidFill>
                <a:latin typeface="Open Sans Regular"/>
              </a:rPr>
              <a:t>complejas y recurrentes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Zonas urbanas vs. rurales</a:t>
            </a:r>
            <a:br>
              <a:rPr lang="es-ES" sz="3300" kern="1200">
                <a:solidFill>
                  <a:schemeClr val="tx2"/>
                </a:solidFill>
                <a:latin typeface="Open Sans Regular"/>
              </a:rPr>
            </a:b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y asentamientos comunales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Ambientes con actores</a:t>
            </a:r>
            <a:br>
              <a:rPr lang="es-ES" sz="3300" kern="1200">
                <a:solidFill>
                  <a:schemeClr val="tx2"/>
                </a:solidFill>
                <a:latin typeface="Open Sans Regular"/>
              </a:rPr>
            </a:b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operativos cada vez más</a:t>
            </a:r>
            <a:br>
              <a:rPr lang="es-ES" sz="3300" kern="1200">
                <a:solidFill>
                  <a:schemeClr val="tx2"/>
                </a:solidFill>
                <a:latin typeface="Open Sans Regular"/>
              </a:rPr>
            </a:b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diversos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4800"/>
              </a:spcBef>
              <a:buFont typeface="Arial" panose="020B0604020202020204" pitchFamily="34" charset="0"/>
              <a:buChar char="•"/>
            </a:pPr>
            <a:r>
              <a:rPr lang="es-ES" sz="3300" kern="1200">
                <a:solidFill>
                  <a:schemeClr val="tx2"/>
                </a:solidFill>
                <a:latin typeface="Open Sans Regular"/>
              </a:rPr>
              <a:t>Cambio climático e impacto ambiental sobre la respuesta humanitaria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D8727-F4F1-46D8-964E-03D0A1F82F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70" r="26044" b="-1"/>
          <a:stretch/>
        </p:blipFill>
        <p:spPr>
          <a:xfrm>
            <a:off x="6270772" y="10"/>
            <a:ext cx="6734026" cy="975358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C54100-CB6D-4FC9-906B-56F49954AE1A}"/>
              </a:ext>
            </a:extLst>
          </p:cNvPr>
          <p:cNvSpPr txBox="1"/>
          <p:nvPr/>
        </p:nvSpPr>
        <p:spPr>
          <a:xfrm>
            <a:off x="8537243" y="329492"/>
            <a:ext cx="432169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Benjamin </a:t>
            </a:r>
            <a:r>
              <a:rPr lang="en-US" dirty="0" err="1">
                <a:solidFill>
                  <a:srgbClr val="000000"/>
                </a:solidFill>
              </a:rPr>
              <a:t>Suomela</a:t>
            </a:r>
            <a:r>
              <a:rPr lang="en-US" dirty="0">
                <a:solidFill>
                  <a:srgbClr val="000000"/>
                </a:solidFill>
              </a:rPr>
              <a:t>/Cruz </a:t>
            </a:r>
            <a:r>
              <a:rPr lang="en-US" dirty="0" err="1">
                <a:solidFill>
                  <a:srgbClr val="000000"/>
                </a:solidFill>
              </a:rPr>
              <a:t>Roja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Finlandesa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id="{B7A463FC-BA7B-4B58-96ED-FF97AA29274D}"/>
              </a:ext>
            </a:extLst>
          </p:cNvPr>
          <p:cNvSpPr txBox="1">
            <a:spLocks/>
          </p:cNvSpPr>
          <p:nvPr/>
        </p:nvSpPr>
        <p:spPr>
          <a:xfrm>
            <a:off x="699008" y="625932"/>
            <a:ext cx="5193792" cy="136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kern="120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Contextos de operación cambiantes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BE1B20-B369-4C5A-9E9A-75E194743BFE}"/>
              </a:ext>
            </a:extLst>
          </p:cNvPr>
          <p:cNvCxnSpPr>
            <a:cxnSpLocks/>
          </p:cNvCxnSpPr>
          <p:nvPr/>
        </p:nvCxnSpPr>
        <p:spPr>
          <a:xfrm>
            <a:off x="699008" y="6512506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7AE11F-06C5-4E9D-A2FF-52C4763AF311}"/>
              </a:ext>
            </a:extLst>
          </p:cNvPr>
          <p:cNvCxnSpPr>
            <a:cxnSpLocks/>
          </p:cNvCxnSpPr>
          <p:nvPr/>
        </p:nvCxnSpPr>
        <p:spPr>
          <a:xfrm>
            <a:off x="723301" y="2309025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6C395F0F-77DA-42E3-AA2B-E519D5BF0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7000"/>
          <a:stretch/>
        </p:blipFill>
        <p:spPr>
          <a:xfrm>
            <a:off x="4982" y="7459"/>
            <a:ext cx="12994836" cy="9746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F597B-4F32-487E-99C1-551A01631F8A}"/>
              </a:ext>
            </a:extLst>
          </p:cNvPr>
          <p:cNvSpPr txBox="1"/>
          <p:nvPr/>
        </p:nvSpPr>
        <p:spPr>
          <a:xfrm>
            <a:off x="10716228" y="8975826"/>
            <a:ext cx="18210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 Parker/IRIN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0BAD-9E3F-4B9A-AF9A-FB3AC65D09B6}"/>
              </a:ext>
            </a:extLst>
          </p:cNvPr>
          <p:cNvSpPr/>
          <p:nvPr/>
        </p:nvSpPr>
        <p:spPr>
          <a:xfrm>
            <a:off x="6419277" y="456782"/>
            <a:ext cx="6117963" cy="8386479"/>
          </a:xfrm>
          <a:prstGeom prst="rect">
            <a:avLst/>
          </a:prstGeom>
          <a:solidFill>
            <a:schemeClr val="tx1">
              <a:lumMod val="20000"/>
              <a:lumOff val="80000"/>
              <a:alpha val="86000"/>
            </a:schemeClr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sp>
        <p:nvSpPr>
          <p:cNvPr id="14" name="Body">
            <a:extLst>
              <a:ext uri="{FF2B5EF4-FFF2-40B4-BE49-F238E27FC236}">
                <a16:creationId xmlns:a16="http://schemas.microsoft.com/office/drawing/2014/main" id="{2B2C2FFB-5366-4C78-98C4-719C0E51D1F0}"/>
              </a:ext>
            </a:extLst>
          </p:cNvPr>
          <p:cNvSpPr txBox="1">
            <a:spLocks/>
          </p:cNvSpPr>
          <p:nvPr/>
        </p:nvSpPr>
        <p:spPr>
          <a:xfrm>
            <a:off x="6813307" y="3522519"/>
            <a:ext cx="5446959" cy="5273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>
            <a:normAutofit lnSpcReduction="10000"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44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889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337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778250" marR="0" indent="-222250" algn="ctr" defTabSz="5842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76767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274320" algn="l" defTabSz="914400" hangingPunct="1">
              <a:lnSpc>
                <a:spcPct val="90000"/>
              </a:lnSpc>
            </a:pPr>
            <a:r>
              <a:rPr lang="es-ES" sz="3600" kern="1200" dirty="0">
                <a:solidFill>
                  <a:srgbClr val="000000"/>
                </a:solidFill>
                <a:latin typeface="Open Sans Regular"/>
              </a:rPr>
              <a:t>Programación basada en el mercado, incluyendo transferencias de dinero y otras opciones de asistencia.</a:t>
            </a:r>
          </a:p>
          <a:p>
            <a:pPr marL="548640" algn="l" defTabSz="914400" hangingPunct="1">
              <a:lnSpc>
                <a:spcPct val="90000"/>
              </a:lnSpc>
            </a:pPr>
            <a:r>
              <a:rPr lang="es-ES" sz="3600" kern="1200" dirty="0">
                <a:solidFill>
                  <a:srgbClr val="000000"/>
                </a:solidFill>
                <a:latin typeface="Open Sans Regular"/>
                <a:sym typeface="Wingdings" panose="05000000000000000000" pitchFamily="2" charset="2"/>
              </a:rPr>
              <a:t> </a:t>
            </a:r>
            <a:r>
              <a:rPr lang="es-ES" sz="3600" kern="1200" dirty="0">
                <a:solidFill>
                  <a:srgbClr val="000000"/>
                </a:solidFill>
                <a:latin typeface="Open Sans Regular"/>
              </a:rPr>
              <a:t>Consecuencias en protección, rendición de cuentas y monitoreo de calidad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D25B1DE-7EBE-4C1B-A8AE-708C2F66C77D}"/>
              </a:ext>
            </a:extLst>
          </p:cNvPr>
          <p:cNvSpPr txBox="1">
            <a:spLocks/>
          </p:cNvSpPr>
          <p:nvPr/>
        </p:nvSpPr>
        <p:spPr>
          <a:xfrm>
            <a:off x="6815014" y="1263589"/>
            <a:ext cx="5193792" cy="200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rgbClr val="00B297"/>
                </a:solidFill>
                <a:uFillTx/>
                <a:latin typeface="Open Sans Regular"/>
                <a:ea typeface="Open Sans Regular"/>
                <a:cs typeface="Open Sans Regular"/>
                <a:sym typeface="Open Sans Regular"/>
              </a:defRPr>
            </a:lvl9pPr>
          </a:lstStyle>
          <a:p>
            <a:pPr algn="l" defTabSz="914400" hangingPunct="1">
              <a:lnSpc>
                <a:spcPct val="90000"/>
              </a:lnSpc>
              <a:spcBef>
                <a:spcPct val="0"/>
              </a:spcBef>
            </a:pPr>
            <a:r>
              <a:rPr lang="es-E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Cambios fundamentales en la provisión de asistencia</a:t>
            </a:r>
          </a:p>
        </p:txBody>
      </p:sp>
    </p:spTree>
    <p:extLst>
      <p:ext uri="{BB962C8B-B14F-4D97-AF65-F5344CB8AC3E}">
        <p14:creationId xmlns:p14="http://schemas.microsoft.com/office/powerpoint/2010/main" val="29985643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E3E5BD-A6A6-4CA0-9FDC-EF6262114717}"/>
              </a:ext>
            </a:extLst>
          </p:cNvPr>
          <p:cNvGrpSpPr/>
          <p:nvPr/>
        </p:nvGrpSpPr>
        <p:grpSpPr>
          <a:xfrm>
            <a:off x="312234" y="8341112"/>
            <a:ext cx="2207942" cy="1092820"/>
            <a:chOff x="312234" y="8341112"/>
            <a:chExt cx="2207942" cy="109282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2180E3-AC7E-45C7-ABB8-4BB7E8AF7144}"/>
                </a:ext>
              </a:extLst>
            </p:cNvPr>
            <p:cNvSpPr/>
            <p:nvPr/>
          </p:nvSpPr>
          <p:spPr>
            <a:xfrm>
              <a:off x="312234" y="8341112"/>
              <a:ext cx="2207942" cy="1092820"/>
            </a:xfrm>
            <a:prstGeom prst="rect">
              <a:avLst/>
            </a:prstGeom>
            <a:solidFill>
              <a:schemeClr val="bg1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A5A5A5"/>
                </a:solidFill>
                <a:effectLst/>
                <a:uFillTx/>
                <a:latin typeface="Open Sans Regular"/>
                <a:ea typeface="Open Sans Regular"/>
                <a:cs typeface="Open Sans Regular"/>
                <a:sym typeface="Open Sans Regular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85D26E8-E105-49BC-A3F3-76545F162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049" y="8508157"/>
              <a:ext cx="1828800" cy="858869"/>
            </a:xfrm>
            <a:prstGeom prst="rect">
              <a:avLst/>
            </a:prstGeom>
          </p:spPr>
        </p:pic>
      </p:grpSp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699008" y="545168"/>
            <a:ext cx="5193792" cy="2286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s-ES" sz="4000" kern="1200" dirty="0">
                <a:solidFill>
                  <a:srgbClr val="37298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Participación comunitaria y rendición de cuentas</a:t>
            </a:r>
          </a:p>
        </p:txBody>
      </p:sp>
      <p:cxnSp>
        <p:nvCxnSpPr>
          <p:cNvPr id="138" name="Straight Arrow Connector 137" hidden="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9008" y="3294549"/>
            <a:ext cx="4876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472131" y="3243952"/>
            <a:ext cx="6734026" cy="50807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Atención renovada a la rendición de cuentas con aprendizaje</a:t>
            </a:r>
            <a:br>
              <a:rPr lang="es-ES" sz="3600" kern="1200" dirty="0">
                <a:solidFill>
                  <a:schemeClr val="tx2"/>
                </a:solidFill>
                <a:latin typeface="Open Sans Regular"/>
              </a:rPr>
            </a:b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complementario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Participación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Apoyo a actores locales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Trabajo con autoridades locales</a:t>
            </a:r>
          </a:p>
          <a:p>
            <a:pPr marL="274320"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kern="1200" dirty="0">
                <a:solidFill>
                  <a:schemeClr val="tx2"/>
                </a:solidFill>
                <a:latin typeface="Open Sans Regular"/>
              </a:rPr>
              <a:t>Norma Humanitaria Esencial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2011-E0BB-4988-BEE1-4243428C7A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40" r="27874" b="-1"/>
          <a:stretch/>
        </p:blipFill>
        <p:spPr>
          <a:xfrm>
            <a:off x="6270772" y="10"/>
            <a:ext cx="6734026" cy="975359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1E92B-AA47-476E-9468-9220D3A9A63B}"/>
              </a:ext>
            </a:extLst>
          </p:cNvPr>
          <p:cNvSpPr txBox="1"/>
          <p:nvPr/>
        </p:nvSpPr>
        <p:spPr>
          <a:xfrm>
            <a:off x="10885210" y="8945945"/>
            <a:ext cx="168315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A.J. Ghani/IFRC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335D1F-7BD5-4B35-BFC1-BE88B7FB5808}"/>
              </a:ext>
            </a:extLst>
          </p:cNvPr>
          <p:cNvCxnSpPr>
            <a:cxnSpLocks/>
          </p:cNvCxnSpPr>
          <p:nvPr/>
        </p:nvCxnSpPr>
        <p:spPr>
          <a:xfrm>
            <a:off x="699008" y="2987982"/>
            <a:ext cx="4876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245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4FB817D-714D-4D13-BCE0-64F9EAD652AB}"/>
              </a:ext>
            </a:extLst>
          </p:cNvPr>
          <p:cNvSpPr/>
          <p:nvPr/>
        </p:nvSpPr>
        <p:spPr>
          <a:xfrm>
            <a:off x="312234" y="8341112"/>
            <a:ext cx="2207942" cy="109282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A5A5A5"/>
              </a:solidFill>
              <a:effectLst/>
              <a:uFillTx/>
              <a:latin typeface="Open Sans Regular"/>
              <a:ea typeface="Open Sans Regular"/>
              <a:cs typeface="Open Sans Regular"/>
              <a:sym typeface="Open Sans Regular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2536161-E076-4FAD-A6D1-53340368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049" y="8508157"/>
            <a:ext cx="1828800" cy="858869"/>
          </a:xfrm>
          <a:prstGeom prst="rect">
            <a:avLst/>
          </a:prstGeom>
        </p:spPr>
      </p:pic>
      <p:sp>
        <p:nvSpPr>
          <p:cNvPr id="128" name="Rectangle: Top Corners Rounded 12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198112" y="2282370"/>
            <a:ext cx="8424516" cy="5188860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1A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A33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Title"/>
          <p:cNvSpPr txBox="1">
            <a:spLocks noGrp="1"/>
          </p:cNvSpPr>
          <p:nvPr>
            <p:ph type="title"/>
          </p:nvPr>
        </p:nvSpPr>
        <p:spPr>
          <a:xfrm>
            <a:off x="8461943" y="1133452"/>
            <a:ext cx="4104407" cy="2452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</a:pPr>
            <a:r>
              <a:rPr lang="es-ES" sz="54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USO </a:t>
            </a:r>
            <a:r>
              <a:rPr lang="es-ES" sz="5400">
                <a:solidFill>
                  <a:schemeClr val="tx2">
                    <a:lumMod val="20000"/>
                    <a:lumOff val="80000"/>
                  </a:schemeClr>
                </a:solidFill>
              </a:rPr>
              <a:t>del Manual:</a:t>
            </a:r>
            <a:endParaRPr lang="es-ES" sz="5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99527" y="1375703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92859" y="5362301"/>
            <a:ext cx="3780073" cy="2835055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00A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ound Single Corner Rectangle 22" hidden="1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5368" y="1849274"/>
            <a:ext cx="2125494" cy="2833994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ound Single Corner Rectangle 23" hidden="1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73764" y="4889792"/>
            <a:ext cx="2433327" cy="3244437"/>
          </a:xfrm>
          <a:prstGeom prst="round1Rect">
            <a:avLst>
              <a:gd name="adj" fmla="val 11295"/>
            </a:avLst>
          </a:prstGeom>
          <a:solidFill>
            <a:srgbClr val="78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650532-97AD-495A-B4D5-7797D8EF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103" y="5500240"/>
            <a:ext cx="2533585" cy="2559177"/>
          </a:xfrm>
          <a:prstGeom prst="rect">
            <a:avLst/>
          </a:prstGeom>
        </p:spPr>
      </p:pic>
      <p:sp>
        <p:nvSpPr>
          <p:cNvPr id="122" name="Body"/>
          <p:cNvSpPr txBox="1">
            <a:spLocks noGrp="1"/>
          </p:cNvSpPr>
          <p:nvPr>
            <p:ph type="body" sz="half" idx="1"/>
          </p:nvPr>
        </p:nvSpPr>
        <p:spPr>
          <a:xfrm>
            <a:off x="8156523" y="3492004"/>
            <a:ext cx="4553262" cy="4898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4300" b="1" dirty="0">
                <a:solidFill>
                  <a:srgbClr val="9183D7"/>
                </a:solidFill>
                <a:latin typeface="Open Sans Regular"/>
              </a:rPr>
              <a:t>Múltiples plataformas</a:t>
            </a:r>
          </a:p>
          <a:p>
            <a:pPr marL="274320" lvl="4" algn="l" defTabSz="914400">
              <a:lnSpc>
                <a:spcPct val="90000"/>
              </a:lnSpc>
            </a:pPr>
            <a:r>
              <a:rPr lang="es-E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Encuesta “¿Quién lo usa?” y la Aplicación HSP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4300" b="1" dirty="0">
                <a:solidFill>
                  <a:srgbClr val="9183D7"/>
                </a:solidFill>
                <a:latin typeface="Open Sans Regular"/>
              </a:rPr>
              <a:t>Diversos usuarios</a:t>
            </a:r>
          </a:p>
          <a:p>
            <a:pPr marL="274320" lvl="4" algn="l" defTabSz="914400">
              <a:lnSpc>
                <a:spcPct val="90000"/>
              </a:lnSpc>
            </a:pPr>
            <a:r>
              <a:rPr lang="es-E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Resultados de encuesta</a:t>
            </a:r>
            <a:br>
              <a:rPr lang="es-E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</a:br>
            <a:r>
              <a:rPr lang="es-ES" sz="2800" kern="1200" dirty="0">
                <a:solidFill>
                  <a:schemeClr val="tx2">
                    <a:lumMod val="20000"/>
                    <a:lumOff val="80000"/>
                  </a:schemeClr>
                </a:solidFill>
                <a:latin typeface="Open Sans Regular"/>
              </a:rPr>
              <a:t>“¿Cómo se accede a él?”</a:t>
            </a:r>
          </a:p>
        </p:txBody>
      </p:sp>
      <p:sp>
        <p:nvSpPr>
          <p:cNvPr id="145" name="Rectangle: Top Corners Rounded 13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25243" y="2339698"/>
            <a:ext cx="7977809" cy="5074195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0" name="Straight Connector 139" hidden="1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83100" y="4062721"/>
            <a:ext cx="1703953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7E5515F-751C-42E5-876D-128F4766805B}"/>
              </a:ext>
            </a:extLst>
          </p:cNvPr>
          <p:cNvSpPr txBox="1"/>
          <p:nvPr/>
        </p:nvSpPr>
        <p:spPr>
          <a:xfrm>
            <a:off x="758284" y="5035762"/>
            <a:ext cx="3048808" cy="34881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s-ES" sz="2000" dirty="0">
                <a:solidFill>
                  <a:srgbClr val="004386"/>
                </a:solidFill>
              </a:rPr>
              <a:t>ONGs internacionales</a:t>
            </a:r>
          </a:p>
          <a:p>
            <a:pPr algn="r"/>
            <a:r>
              <a:rPr lang="es-ES" sz="2000" dirty="0">
                <a:solidFill>
                  <a:srgbClr val="51BA5B"/>
                </a:solidFill>
              </a:rPr>
              <a:t>ONGs Nacionales/Locales y Cruz/Media Luna Roja </a:t>
            </a:r>
          </a:p>
          <a:p>
            <a:pPr algn="r"/>
            <a:r>
              <a:rPr lang="es-ES" sz="2000" dirty="0">
                <a:solidFill>
                  <a:srgbClr val="C70F3F"/>
                </a:solidFill>
              </a:rPr>
              <a:t>Gobierno, defensa civil y proveedores de servicios nacionales</a:t>
            </a:r>
          </a:p>
          <a:p>
            <a:pPr algn="r"/>
            <a:r>
              <a:rPr lang="es-ES" sz="2000" dirty="0">
                <a:solidFill>
                  <a:srgbClr val="00AEEF"/>
                </a:solidFill>
              </a:rPr>
              <a:t>N.N.U.U y otras agencias de apoyo intergubernamental</a:t>
            </a:r>
          </a:p>
          <a:p>
            <a:pPr algn="r"/>
            <a:r>
              <a:rPr lang="es-ES" sz="2000" dirty="0">
                <a:solidFill>
                  <a:srgbClr val="F58220"/>
                </a:solidFill>
              </a:rPr>
              <a:t>Otros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126501-BC13-44B3-8538-B97C437902F3}"/>
              </a:ext>
            </a:extLst>
          </p:cNvPr>
          <p:cNvCxnSpPr/>
          <p:nvPr/>
        </p:nvCxnSpPr>
        <p:spPr>
          <a:xfrm>
            <a:off x="8604354" y="3366575"/>
            <a:ext cx="1828800" cy="0"/>
          </a:xfrm>
          <a:prstGeom prst="line">
            <a:avLst/>
          </a:prstGeom>
          <a:ln w="38100">
            <a:solidFill>
              <a:srgbClr val="A6A6A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hsp app logo">
            <a:extLst>
              <a:ext uri="{FF2B5EF4-FFF2-40B4-BE49-F238E27FC236}">
                <a16:creationId xmlns:a16="http://schemas.microsoft.com/office/drawing/2014/main" id="{F393B0BA-7131-48B2-8BDF-6E26ECF22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t="15193" r="31610" b="14862"/>
          <a:stretch/>
        </p:blipFill>
        <p:spPr bwMode="auto">
          <a:xfrm>
            <a:off x="3939451" y="2494375"/>
            <a:ext cx="2266477" cy="2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F7589-629C-46E4-AE39-F519E67AC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845" y="1080240"/>
            <a:ext cx="2223275" cy="346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2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A5A5A5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585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A5A5A5"/>
            </a:solidFill>
            <a:effectLst/>
            <a:uFillTx/>
            <a:latin typeface="Open Sans Regular"/>
            <a:ea typeface="Open Sans Regular"/>
            <a:cs typeface="Open Sans Regular"/>
            <a:sym typeface="Open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1824</Words>
  <Application>Microsoft Office PowerPoint</Application>
  <PresentationFormat>Custom</PresentationFormat>
  <Paragraphs>312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</vt:lpstr>
      <vt:lpstr>Calibri</vt:lpstr>
      <vt:lpstr>Helvetica</vt:lpstr>
      <vt:lpstr>Helvetica Light</vt:lpstr>
      <vt:lpstr>Helvetica Neue</vt:lpstr>
      <vt:lpstr>Impact</vt:lpstr>
      <vt:lpstr>Open Sans</vt:lpstr>
      <vt:lpstr>Open Sans Bold</vt:lpstr>
      <vt:lpstr>Open Sans Extrabold</vt:lpstr>
      <vt:lpstr>Open Sans Light</vt:lpstr>
      <vt:lpstr>Open Sans Regular</vt:lpstr>
      <vt:lpstr>Open Sans Regular</vt:lpstr>
      <vt:lpstr>Open Sans Semibold</vt:lpstr>
      <vt:lpstr>Tw Cen MT</vt:lpstr>
      <vt:lpstr>Wingdings</vt:lpstr>
      <vt:lpstr>White</vt:lpstr>
      <vt:lpstr>¿QUÉ NOVEDADES TIENE EL MANUAL ESFERA 2018? </vt:lpstr>
      <vt:lpstr>PowerPoint Presentation</vt:lpstr>
      <vt:lpstr>Objetivos de aprendizaje</vt:lpstr>
      <vt:lpstr>Desafíos actuales y bases para las revisiones</vt:lpstr>
      <vt:lpstr>PowerPoint Presentation</vt:lpstr>
      <vt:lpstr>PowerPoint Presentation</vt:lpstr>
      <vt:lpstr>PowerPoint Presentation</vt:lpstr>
      <vt:lpstr>Participación comunitaria y rendición de cuentas</vt:lpstr>
      <vt:lpstr>USO del Manual:</vt:lpstr>
      <vt:lpstr>Debate: DESAFÍOS Y FACTORES DE CAMBIO ACTUALES</vt:lpstr>
      <vt:lpstr>Asesorías de REVISIÓN  del Manual</vt:lpstr>
      <vt:lpstr>PowerPoint Presentation</vt:lpstr>
      <vt:lpstr>PowerPoint Presentation</vt:lpstr>
      <vt:lpstr>PowerPoint Presentation</vt:lpstr>
      <vt:lpstr>PowerPoint Presentation</vt:lpstr>
      <vt:lpstr>Debate: asesorías y comentarios de la revisión del manual</vt:lpstr>
      <vt:lpstr>CAMBIOS estructurales del manual:</vt:lpstr>
      <vt:lpstr>Capítulos estructurales</vt:lpstr>
      <vt:lpstr>¿Qué es Esfera?</vt:lpstr>
      <vt:lpstr>La Carta Humanitaria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Donde estamos ahora</vt:lpstr>
      <vt:lpstr>Debate: CAMBIOS EN EL MANUAL</vt:lpstr>
      <vt:lpstr>UNA NUEVA IDENTIDAD</vt:lpstr>
      <vt:lpstr>UN NUEVO MEDIO DE ACCESO AL MANUAL</vt:lpstr>
      <vt:lpstr>UN NUEVO CURSO  EN LÍNEA Cómo ser defensor de Esfera</vt:lpstr>
      <vt:lpstr>Debate 4: LA EVOLUCIÓN DE ESFERA Y SUS PRODUCTOS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New in the 2018 Sphere Handbook?</dc:title>
  <dc:creator>Tristan Hale</dc:creator>
  <cp:lastModifiedBy>Tristan Hale</cp:lastModifiedBy>
  <cp:revision>116</cp:revision>
  <dcterms:created xsi:type="dcterms:W3CDTF">2018-11-13T08:32:28Z</dcterms:created>
  <dcterms:modified xsi:type="dcterms:W3CDTF">2018-11-23T09:47:02Z</dcterms:modified>
</cp:coreProperties>
</file>