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62" r:id="rId3"/>
    <p:sldId id="273" r:id="rId4"/>
    <p:sldId id="382" r:id="rId5"/>
    <p:sldId id="265" r:id="rId6"/>
    <p:sldId id="257" r:id="rId7"/>
    <p:sldId id="263" r:id="rId8"/>
    <p:sldId id="264" r:id="rId9"/>
    <p:sldId id="270" r:id="rId10"/>
    <p:sldId id="258" r:id="rId11"/>
    <p:sldId id="385" r:id="rId12"/>
    <p:sldId id="386" r:id="rId13"/>
    <p:sldId id="363" r:id="rId14"/>
    <p:sldId id="387" r:id="rId15"/>
    <p:sldId id="389" r:id="rId16"/>
    <p:sldId id="384" r:id="rId17"/>
    <p:sldId id="383" r:id="rId18"/>
    <p:sldId id="267" r:id="rId19"/>
    <p:sldId id="388" r:id="rId20"/>
    <p:sldId id="390" r:id="rId21"/>
    <p:sldId id="392" r:id="rId22"/>
    <p:sldId id="391" r:id="rId23"/>
    <p:sldId id="396" r:id="rId24"/>
    <p:sldId id="394" r:id="rId25"/>
    <p:sldId id="395" r:id="rId26"/>
    <p:sldId id="402" r:id="rId27"/>
    <p:sldId id="399" r:id="rId28"/>
    <p:sldId id="401" r:id="rId29"/>
    <p:sldId id="268" r:id="rId30"/>
    <p:sldId id="398" r:id="rId31"/>
    <p:sldId id="377" r:id="rId32"/>
    <p:sldId id="381" r:id="rId33"/>
    <p:sldId id="269" r:id="rId34"/>
    <p:sldId id="260" r:id="rId35"/>
    <p:sldId id="261" r:id="rId3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AD8D"/>
    <a:srgbClr val="000000"/>
    <a:srgbClr val="D9D9D9"/>
    <a:srgbClr val="00459D"/>
    <a:srgbClr val="773CBE"/>
    <a:srgbClr val="F8F8FA"/>
    <a:srgbClr val="B54500"/>
    <a:srgbClr val="625D6A"/>
    <a:srgbClr val="2E1F13"/>
    <a:srgbClr val="00B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381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381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381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381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381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381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F0F0"/>
          </a:solidFill>
        </a:fill>
      </a:tcStyle>
    </a:wholeTbl>
    <a:band2H>
      <a:tcTxStyle/>
      <a:tcStyle>
        <a:tcBdr/>
        <a:fill>
          <a:solidFill>
            <a:srgbClr val="00A585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A5A5A5"/>
              </a:solidFill>
              <a:prstDash val="solid"/>
              <a:round/>
            </a:ln>
          </a:top>
          <a:bottom>
            <a:ln w="25400" cap="flat">
              <a:solidFill>
                <a:srgbClr val="A5A5A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A585"/>
          </a:solidFill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5A5A5"/>
              </a:solidFill>
              <a:prstDash val="solid"/>
              <a:round/>
            </a:ln>
          </a:top>
          <a:bottom>
            <a:ln w="25400" cap="flat">
              <a:solidFill>
                <a:srgbClr val="A5A5A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A5A5A5"/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381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A5A5A5"/>
          </a:solidFill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381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A5A5A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00A585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00A585">
              <a:alpha val="20000"/>
            </a:srgbClr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508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254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85732" autoAdjust="0"/>
  </p:normalViewPr>
  <p:slideViewPr>
    <p:cSldViewPr snapToGrid="0">
      <p:cViewPr varScale="1">
        <p:scale>
          <a:sx n="67" d="100"/>
          <a:sy n="67" d="100"/>
        </p:scale>
        <p:origin x="148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using this slideshow:</a:t>
            </a:r>
          </a:p>
          <a:p>
            <a:pPr marL="342900" indent="-342900">
              <a:buFontTx/>
              <a:buChar char="-"/>
            </a:pPr>
            <a:r>
              <a:rPr lang="en-US" dirty="0"/>
              <a:t>Read the accompanying guidance notes</a:t>
            </a:r>
          </a:p>
          <a:p>
            <a:pPr marL="342900" indent="-342900">
              <a:buFontTx/>
              <a:buChar char="-"/>
            </a:pPr>
            <a:r>
              <a:rPr lang="en-US" dirty="0"/>
              <a:t>Delete unneeded slides</a:t>
            </a:r>
          </a:p>
          <a:p>
            <a:pPr marL="0" indent="0">
              <a:buFontTx/>
              <a:buNone/>
            </a:pPr>
            <a:r>
              <a:rPr lang="en-US" dirty="0"/>
              <a:t>This slide:</a:t>
            </a:r>
          </a:p>
          <a:p>
            <a:pPr marL="342900" indent="-342900">
              <a:buFontTx/>
              <a:buChar char="-"/>
            </a:pPr>
            <a:r>
              <a:rPr lang="en-US" dirty="0"/>
              <a:t>Remove “company name” and the vertical line next to it, or replace with you own logo(s)</a:t>
            </a:r>
          </a:p>
          <a:p>
            <a:pPr marL="342900" indent="-342900">
              <a:buFontTx/>
              <a:buChar char="-"/>
            </a:pPr>
            <a:r>
              <a:rPr lang="en-US" dirty="0"/>
              <a:t>To change the date, select </a:t>
            </a:r>
            <a:r>
              <a:rPr lang="en-US" b="1" dirty="0"/>
              <a:t>Slide Master </a:t>
            </a:r>
            <a:r>
              <a:rPr lang="en-US" dirty="0"/>
              <a:t>from the </a:t>
            </a:r>
            <a:r>
              <a:rPr lang="en-US" b="1" dirty="0"/>
              <a:t>View</a:t>
            </a:r>
            <a:r>
              <a:rPr lang="en-US" dirty="0"/>
              <a:t> menu. When done, click </a:t>
            </a:r>
            <a:r>
              <a:rPr lang="en-US" b="1" dirty="0"/>
              <a:t>Close Master View </a:t>
            </a:r>
            <a:r>
              <a:rPr lang="en-US" dirty="0"/>
              <a:t>to return.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23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10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FB164-C8A9-4B15-A5AA-2EB5C7E049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88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Improve resolution of image</a:t>
            </a:r>
          </a:p>
        </p:txBody>
      </p:sp>
    </p:spTree>
    <p:extLst>
      <p:ext uri="{BB962C8B-B14F-4D97-AF65-F5344CB8AC3E}">
        <p14:creationId xmlns:p14="http://schemas.microsoft.com/office/powerpoint/2010/main" val="391750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Optional slide depending on format of presentation/workshop.</a:t>
            </a:r>
          </a:p>
        </p:txBody>
      </p:sp>
    </p:spTree>
    <p:extLst>
      <p:ext uri="{BB962C8B-B14F-4D97-AF65-F5344CB8AC3E}">
        <p14:creationId xmlns:p14="http://schemas.microsoft.com/office/powerpoint/2010/main" val="2718152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set of CHANGES slides (12 starting with this one) should be the core content of your presentation/workshop.</a:t>
            </a:r>
          </a:p>
        </p:txBody>
      </p:sp>
    </p:spTree>
    <p:extLst>
      <p:ext uri="{BB962C8B-B14F-4D97-AF65-F5344CB8AC3E}">
        <p14:creationId xmlns:p14="http://schemas.microsoft.com/office/powerpoint/2010/main" val="2582971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a summary of the following 4.</a:t>
            </a:r>
          </a:p>
        </p:txBody>
      </p:sp>
    </p:spTree>
    <p:extLst>
      <p:ext uri="{BB962C8B-B14F-4D97-AF65-F5344CB8AC3E}">
        <p14:creationId xmlns:p14="http://schemas.microsoft.com/office/powerpoint/2010/main" val="809321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86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36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way indicators are presented in the 2018 HB represents a major change. Read the guidance notes carefully and don’t skip this element.</a:t>
            </a:r>
          </a:p>
          <a:p>
            <a:r>
              <a:rPr lang="en-US" dirty="0"/>
              <a:t>There are MORE indicators with stated numerical targets in the 2018 HB than in the 2011 HB.</a:t>
            </a:r>
          </a:p>
          <a:p>
            <a:r>
              <a:rPr lang="en-US" dirty="0"/>
              <a:t>All 2018 HB indicators are designed to be MEASURABLE.</a:t>
            </a:r>
          </a:p>
        </p:txBody>
      </p:sp>
    </p:spTree>
    <p:extLst>
      <p:ext uri="{BB962C8B-B14F-4D97-AF65-F5344CB8AC3E}">
        <p14:creationId xmlns:p14="http://schemas.microsoft.com/office/powerpoint/2010/main" val="743699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serves as a summary of the CHANGES slides above.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3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64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Optional slide depending on format of presentation/workshop.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86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Depending on your context, delete some or all of the SPHERE set of slides (4 starting with this one).</a:t>
            </a:r>
          </a:p>
          <a:p>
            <a:r>
              <a:rPr lang="en-US" dirty="0"/>
              <a:t>The Interactive Handbook and Sphere Champion e-learning were launched at the same time as the Sphere Handbook.</a:t>
            </a:r>
          </a:p>
          <a:p>
            <a:r>
              <a:rPr lang="en-US" dirty="0"/>
              <a:t>The more time that has passed since November 2018, the less relevant it is to promote these as NEW products.</a:t>
            </a:r>
          </a:p>
        </p:txBody>
      </p:sp>
    </p:spTree>
    <p:extLst>
      <p:ext uri="{BB962C8B-B14F-4D97-AF65-F5344CB8AC3E}">
        <p14:creationId xmlns:p14="http://schemas.microsoft.com/office/powerpoint/2010/main" val="4055481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none" dirty="0">
                <a:latin typeface="Arial" charset="0"/>
                <a:ea typeface="Arial" charset="0"/>
                <a:cs typeface="Arial" charset="0"/>
              </a:rPr>
              <a:t>Image: The Interactive Handbook shown on an iPhone. The interface is a responsive web application so is designed to work on large screens (PCs) and mobile devices.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7D2CA1-D120-9748-B6F6-7C32249A99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392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56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Optional slide depending on format of presentation/workshop.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7610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update the details, select </a:t>
            </a:r>
            <a:r>
              <a:rPr lang="en-US" b="1" dirty="0"/>
              <a:t>Slide Master </a:t>
            </a:r>
            <a:r>
              <a:rPr lang="en-US" dirty="0"/>
              <a:t>from the </a:t>
            </a:r>
            <a:r>
              <a:rPr lang="en-US" b="1" dirty="0"/>
              <a:t>View</a:t>
            </a:r>
            <a:r>
              <a:rPr lang="en-US" dirty="0"/>
              <a:t> menu. When done, click </a:t>
            </a:r>
            <a:r>
              <a:rPr lang="en-US" b="1" dirty="0"/>
              <a:t>Close Master View </a:t>
            </a:r>
            <a:r>
              <a:rPr lang="en-US" dirty="0"/>
              <a:t>to return.</a:t>
            </a:r>
          </a:p>
        </p:txBody>
      </p:sp>
    </p:spTree>
    <p:extLst>
      <p:ext uri="{BB962C8B-B14F-4D97-AF65-F5344CB8AC3E}">
        <p14:creationId xmlns:p14="http://schemas.microsoft.com/office/powerpoint/2010/main" val="4057064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for training seminars/webinars only – delete for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658978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summary of the following 5 slides. For a shorter presentation, keep this one but delete the following 5. For longer presentations, you could delete this one.</a:t>
            </a:r>
          </a:p>
        </p:txBody>
      </p:sp>
    </p:spTree>
    <p:extLst>
      <p:ext uri="{BB962C8B-B14F-4D97-AF65-F5344CB8AC3E}">
        <p14:creationId xmlns:p14="http://schemas.microsoft.com/office/powerpoint/2010/main" val="78544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38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37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08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Optional slide depending on format of presentation/workshop.</a:t>
            </a:r>
          </a:p>
        </p:txBody>
      </p:sp>
    </p:spTree>
    <p:extLst>
      <p:ext uri="{BB962C8B-B14F-4D97-AF65-F5344CB8AC3E}">
        <p14:creationId xmlns:p14="http://schemas.microsoft.com/office/powerpoint/2010/main" val="3522485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Depending on your setting, consider deleting some or all of the CONSULTATIONS slides (6 starting from this one)</a:t>
            </a:r>
          </a:p>
        </p:txBody>
      </p:sp>
    </p:spTree>
    <p:extLst>
      <p:ext uri="{BB962C8B-B14F-4D97-AF65-F5344CB8AC3E}">
        <p14:creationId xmlns:p14="http://schemas.microsoft.com/office/powerpoint/2010/main" val="412445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5892800" y="3659956"/>
            <a:ext cx="5587456" cy="1190673"/>
          </a:xfrm>
          <a:prstGeom prst="rect">
            <a:avLst/>
          </a:prstGeom>
        </p:spPr>
        <p:txBody>
          <a:bodyPr anchor="t"/>
          <a:lstStyle>
            <a:lvl1pPr algn="l">
              <a:defRPr sz="6000" cap="all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Title Text</a:t>
            </a:r>
          </a:p>
        </p:txBody>
      </p:sp>
      <p:pic>
        <p:nvPicPr>
          <p:cNvPr id="15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6628" y="4110887"/>
            <a:ext cx="3626945" cy="1684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18436" y="3976663"/>
            <a:ext cx="88329" cy="119067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January 2018"/>
          <p:cNvSpPr txBox="1"/>
          <p:nvPr/>
        </p:nvSpPr>
        <p:spPr>
          <a:xfrm>
            <a:off x="5850500" y="4506970"/>
            <a:ext cx="550893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800" cap="all">
                <a:solidFill>
                  <a:srgbClr val="00A585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lang="en-US" dirty="0"/>
              <a:t>November 2018</a:t>
            </a:r>
            <a:endParaRPr dirty="0"/>
          </a:p>
        </p:txBody>
      </p:sp>
      <p:sp>
        <p:nvSpPr>
          <p:cNvPr id="18" name="Slide Number" hidden="1"/>
          <p:cNvSpPr txBox="1">
            <a:spLocks noGrp="1"/>
          </p:cNvSpPr>
          <p:nvPr>
            <p:ph type="sldNum" sz="quarter" idx="2"/>
          </p:nvPr>
        </p:nvSpPr>
        <p:spPr>
          <a:xfrm>
            <a:off x="6496050" y="9251950"/>
            <a:ext cx="317277" cy="342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0"/>
            <a:ext cx="11704320" cy="1538503"/>
          </a:xfrm>
        </p:spPr>
        <p:txBody>
          <a:bodyPr anchor="ctr" anchorCtr="0">
            <a:noAutofit/>
          </a:bodyPr>
          <a:lstStyle>
            <a:lvl1pPr>
              <a:defRPr sz="3982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50240" y="1906406"/>
            <a:ext cx="11704320" cy="6806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tx2"/>
              </a:buClr>
              <a:defRPr sz="2560" b="1">
                <a:solidFill>
                  <a:srgbClr val="000000"/>
                </a:solidFill>
              </a:defRPr>
            </a:lvl1pPr>
            <a:lvl2pPr>
              <a:defRPr sz="2560">
                <a:solidFill>
                  <a:srgbClr val="000000"/>
                </a:solidFill>
              </a:defRPr>
            </a:lvl2pPr>
            <a:lvl3pPr>
              <a:defRPr sz="2276">
                <a:solidFill>
                  <a:srgbClr val="000000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0" y="1504488"/>
            <a:ext cx="10429092" cy="0"/>
          </a:xfrm>
          <a:prstGeom prst="line">
            <a:avLst/>
          </a:prstGeom>
          <a:ln w="63500" cmpd="sng">
            <a:solidFill>
              <a:srgbClr val="039579"/>
            </a:solidFill>
          </a:ln>
          <a:effectLst>
            <a:glow>
              <a:schemeClr val="accent1"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reflection stA="73000" endPos="73000" dist="50800" dir="5400000" sy="-100000" algn="bl" rotWithShape="0"/>
            <a:softEdge rad="1016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EA0A61-A9A8-4D2E-BF90-DB7E34D55FD8}"/>
              </a:ext>
            </a:extLst>
          </p:cNvPr>
          <p:cNvCxnSpPr>
            <a:cxnSpLocks/>
          </p:cNvCxnSpPr>
          <p:nvPr userDrawn="1"/>
        </p:nvCxnSpPr>
        <p:spPr>
          <a:xfrm>
            <a:off x="1" y="1538503"/>
            <a:ext cx="10132311" cy="0"/>
          </a:xfrm>
          <a:prstGeom prst="line">
            <a:avLst/>
          </a:prstGeom>
          <a:ln w="41275">
            <a:solidFill>
              <a:srgbClr val="039579">
                <a:alpha val="57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27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438C0-09D6-4F42-85C6-E896EF12330D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130046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56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E5F98CF-FF33-44A3-8BF1-5B0369E35E13}" type="datetime1">
              <a:rPr lang="en-US"/>
              <a:pPr lvl="0"/>
              <a:t>23-Nov-18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10A323-82B9-47DF-9BE3-3CAB1F8BE6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E67AE-26F2-4B8D-9792-349C4B8A2E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130046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56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35B647D-2CE3-4FDD-B444-D6CF77FF2E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98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1130300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3302296"/>
            <a:ext cx="10464800" cy="483136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</a:lvl1pPr>
            <a:lvl2pPr marL="0" indent="0">
              <a:buSzTx/>
              <a:buNone/>
            </a:lvl2pPr>
            <a:lvl3pPr marL="0" indent="0">
              <a:buSzTx/>
              <a:buNone/>
            </a:lvl3pPr>
            <a:lvl4pPr marL="0" indent="0">
              <a:buSzTx/>
              <a:buNone/>
            </a:lvl4pPr>
            <a:lvl5pPr marL="0" indent="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16857" y="8809566"/>
            <a:ext cx="317277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"/>
          <p:cNvSpPr/>
          <p:nvPr/>
        </p:nvSpPr>
        <p:spPr>
          <a:xfrm>
            <a:off x="-3474" y="-71240"/>
            <a:ext cx="13011747" cy="9896080"/>
          </a:xfrm>
          <a:prstGeom prst="rect">
            <a:avLst/>
          </a:prstGeom>
          <a:solidFill>
            <a:srgbClr val="00A5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11303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3302296"/>
            <a:ext cx="10464800" cy="483136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>
                <a:solidFill>
                  <a:srgbClr val="FFFFFF"/>
                </a:solidFill>
              </a:defRPr>
            </a:lvl1pPr>
            <a:lvl2pPr marL="0" indent="0">
              <a:buSzTx/>
              <a:buNone/>
              <a:defRPr>
                <a:solidFill>
                  <a:srgbClr val="FFFFFF"/>
                </a:solidFill>
              </a:defRPr>
            </a:lvl2pPr>
            <a:lvl3pPr marL="0" indent="0">
              <a:buSzTx/>
              <a:buNone/>
              <a:defRPr>
                <a:solidFill>
                  <a:srgbClr val="FFFFFF"/>
                </a:solidFill>
              </a:defRPr>
            </a:lvl3pPr>
            <a:lvl4pPr marL="0" indent="0">
              <a:buSzTx/>
              <a:buNone/>
              <a:defRPr>
                <a:solidFill>
                  <a:srgbClr val="FFFFFF"/>
                </a:solidFill>
              </a:defRPr>
            </a:lvl4pPr>
            <a:lvl5pPr marL="0" indent="0"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7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03050" y="8671080"/>
            <a:ext cx="49814" cy="406402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Page"/>
          <p:cNvSpPr txBox="1"/>
          <p:nvPr/>
        </p:nvSpPr>
        <p:spPr>
          <a:xfrm>
            <a:off x="11808577" y="8574616"/>
            <a:ext cx="60080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400" cap="all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t>Page</a:t>
            </a:r>
          </a:p>
        </p:txBody>
      </p:sp>
      <p:pic>
        <p:nvPicPr>
          <p:cNvPr id="39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1820" y="8489915"/>
            <a:ext cx="1832561" cy="85097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16857" y="8809566"/>
            <a:ext cx="317277" cy="342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820" y="8540715"/>
            <a:ext cx="1832561" cy="850971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 : +41 22 552 3659…"/>
          <p:cNvSpPr txBox="1"/>
          <p:nvPr/>
        </p:nvSpPr>
        <p:spPr>
          <a:xfrm>
            <a:off x="9598687" y="8572499"/>
            <a:ext cx="203563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1400">
                <a:solidFill>
                  <a:srgbClr val="676767"/>
                </a:solidFill>
              </a:defRPr>
            </a:pPr>
            <a:r>
              <a:t>T : +41 22 552 3659</a:t>
            </a:r>
          </a:p>
          <a:p>
            <a:pPr algn="r">
              <a:defRPr sz="1400" cap="all">
                <a:solidFill>
                  <a:srgbClr val="67676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sphereproject.org</a:t>
            </a:r>
          </a:p>
        </p:txBody>
      </p:sp>
      <p:pic>
        <p:nvPicPr>
          <p:cNvPr id="49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03050" y="8671080"/>
            <a:ext cx="49814" cy="406402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Page"/>
          <p:cNvSpPr txBox="1"/>
          <p:nvPr/>
        </p:nvSpPr>
        <p:spPr>
          <a:xfrm>
            <a:off x="11808577" y="8574616"/>
            <a:ext cx="60080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400" cap="all">
                <a:solidFill>
                  <a:srgbClr val="67676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t>Page</a:t>
            </a:r>
          </a:p>
        </p:txBody>
      </p:sp>
      <p:sp>
        <p:nvSpPr>
          <p:cNvPr id="51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96050" y="9251950"/>
            <a:ext cx="317277" cy="342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Image"/>
          <p:cNvSpPr>
            <a:spLocks noGrp="1"/>
          </p:cNvSpPr>
          <p:nvPr>
            <p:ph type="pic" sz="half" idx="13"/>
          </p:nvPr>
        </p:nvSpPr>
        <p:spPr>
          <a:xfrm>
            <a:off x="7025047" y="-27733"/>
            <a:ext cx="5228504" cy="806683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1988692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2616200"/>
            <a:ext cx="5334000" cy="426720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</a:lvl1pPr>
            <a:lvl2pPr marL="0" indent="0">
              <a:buSzTx/>
              <a:buNone/>
            </a:lvl2pPr>
            <a:lvl3pPr marL="0" indent="0">
              <a:buSzTx/>
              <a:buNone/>
            </a:lvl3pPr>
            <a:lvl4pPr marL="0" indent="0">
              <a:buSzTx/>
              <a:buNone/>
            </a:lvl4pPr>
            <a:lvl5pPr marL="0" indent="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Pull out quote"/>
          <p:cNvSpPr>
            <a:spLocks noGrp="1"/>
          </p:cNvSpPr>
          <p:nvPr>
            <p:ph type="body" sz="quarter" idx="14"/>
          </p:nvPr>
        </p:nvSpPr>
        <p:spPr>
          <a:xfrm>
            <a:off x="1253101" y="6819900"/>
            <a:ext cx="4911938" cy="4064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>
                <a:solidFill>
                  <a:srgbClr val="00A585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endParaRPr/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1590" y="8803216"/>
            <a:ext cx="331776" cy="355601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740833" indent="-296333">
              <a:spcBef>
                <a:spcPts val="0"/>
              </a:spcBef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185333" indent="-296333">
              <a:spcBef>
                <a:spcPts val="0"/>
              </a:spcBef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1629833" indent="-296333">
              <a:spcBef>
                <a:spcPts val="0"/>
              </a:spcBef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074333" indent="-296333">
              <a:spcBef>
                <a:spcPts val="0"/>
              </a:spcBef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“Type a quote here.”"/>
          <p:cNvSpPr>
            <a:spLocks noGrp="1"/>
          </p:cNvSpPr>
          <p:nvPr>
            <p:ph type="body" sz="quarter" idx="13"/>
          </p:nvPr>
        </p:nvSpPr>
        <p:spPr>
          <a:xfrm>
            <a:off x="1270000" y="4146550"/>
            <a:ext cx="10464800" cy="9271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4800">
                <a:solidFill>
                  <a:srgbClr val="00B29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1590" y="8809566"/>
            <a:ext cx="317277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935" y="636564"/>
            <a:ext cx="88329" cy="1190672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Our…"/>
          <p:cNvSpPr txBox="1"/>
          <p:nvPr/>
        </p:nvSpPr>
        <p:spPr>
          <a:xfrm>
            <a:off x="888076" y="330199"/>
            <a:ext cx="3759042" cy="129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70000"/>
              </a:lnSpc>
              <a:defRPr sz="5400" cap="all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 lang="en-US" dirty="0"/>
          </a:p>
          <a:p>
            <a:pPr algn="l">
              <a:lnSpc>
                <a:spcPct val="70000"/>
              </a:lnSpc>
              <a:defRPr sz="5400" cap="all">
                <a:solidFill>
                  <a:srgbClr val="00A585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dirty="0"/>
              <a:t>Contacts</a:t>
            </a:r>
          </a:p>
        </p:txBody>
      </p:sp>
      <p:sp>
        <p:nvSpPr>
          <p:cNvPr id="90" name="Christine Knudson…"/>
          <p:cNvSpPr txBox="1"/>
          <p:nvPr/>
        </p:nvSpPr>
        <p:spPr>
          <a:xfrm>
            <a:off x="1265801" y="4241800"/>
            <a:ext cx="4742944" cy="146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3600">
                <a:solidFill>
                  <a:srgbClr val="00A585"/>
                </a:solidFill>
              </a:defRPr>
            </a:pPr>
            <a:r>
              <a:rPr lang="en-US" dirty="0"/>
              <a:t>Your Name</a:t>
            </a:r>
            <a:endParaRPr dirty="0"/>
          </a:p>
          <a:p>
            <a:pPr>
              <a:defRPr cap="all">
                <a:solidFill>
                  <a:srgbClr val="67676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lang="en-US" dirty="0"/>
              <a:t>YOUR JOB ROLE</a:t>
            </a:r>
            <a:endParaRPr dirty="0"/>
          </a:p>
          <a:p>
            <a:pPr>
              <a:spcBef>
                <a:spcPts val="2000"/>
              </a:spcBef>
              <a:defRPr>
                <a:solidFill>
                  <a:srgbClr val="67676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your.name@organisation.org</a:t>
            </a:r>
            <a:endParaRPr dirty="0"/>
          </a:p>
        </p:txBody>
      </p:sp>
      <p:sp>
        <p:nvSpPr>
          <p:cNvPr id="91" name="Barbara Sartore…"/>
          <p:cNvSpPr txBox="1"/>
          <p:nvPr/>
        </p:nvSpPr>
        <p:spPr>
          <a:xfrm>
            <a:off x="6968101" y="4241800"/>
            <a:ext cx="4742944" cy="146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3600">
                <a:solidFill>
                  <a:srgbClr val="00A585"/>
                </a:solidFill>
              </a:defRPr>
            </a:pPr>
            <a:r>
              <a:rPr lang="en-GB" dirty="0"/>
              <a:t>Sphere Office</a:t>
            </a:r>
          </a:p>
          <a:p>
            <a:pPr>
              <a:defRPr cap="all">
                <a:solidFill>
                  <a:srgbClr val="67676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lang="en-GB" dirty="0"/>
              <a:t>PLEASE STAY IN TOUCH</a:t>
            </a:r>
          </a:p>
          <a:p>
            <a:pPr>
              <a:spcBef>
                <a:spcPts val="2000"/>
              </a:spcBef>
              <a:defRPr>
                <a:solidFill>
                  <a:srgbClr val="67676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dirty="0"/>
              <a:t>info@spherestandards.org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96190" y="8809566"/>
            <a:ext cx="317277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6627" y="4110887"/>
            <a:ext cx="3626946" cy="1684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8436" y="3976663"/>
            <a:ext cx="88330" cy="1190673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You"/>
          <p:cNvSpPr txBox="1"/>
          <p:nvPr/>
        </p:nvSpPr>
        <p:spPr>
          <a:xfrm>
            <a:off x="7247500" y="4464048"/>
            <a:ext cx="5311394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800" cap="all">
                <a:solidFill>
                  <a:srgbClr val="00A585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t>You</a:t>
            </a:r>
          </a:p>
        </p:txBody>
      </p:sp>
      <p:sp>
        <p:nvSpPr>
          <p:cNvPr id="109" name="Thank"/>
          <p:cNvSpPr txBox="1"/>
          <p:nvPr/>
        </p:nvSpPr>
        <p:spPr>
          <a:xfrm>
            <a:off x="7196700" y="3670300"/>
            <a:ext cx="5508938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 cap="all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Thank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96050" y="9251950"/>
            <a:ext cx="317277" cy="342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EEEBF9"/>
            </a:gs>
            <a:gs pos="0">
              <a:schemeClr val="bg1"/>
            </a:gs>
            <a:gs pos="100000">
              <a:srgbClr val="A296D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pasted-image.pdf" descr="pasted-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91820" y="8489915"/>
            <a:ext cx="1832561" cy="850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df" descr="pasted-image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1703050" y="8671080"/>
            <a:ext cx="49814" cy="40640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age"/>
          <p:cNvSpPr txBox="1"/>
          <p:nvPr/>
        </p:nvSpPr>
        <p:spPr>
          <a:xfrm>
            <a:off x="11808577" y="8574616"/>
            <a:ext cx="60080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400" cap="all">
                <a:solidFill>
                  <a:srgbClr val="67676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t>Page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1590" y="8822266"/>
            <a:ext cx="317277" cy="342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400">
                <a:solidFill>
                  <a:srgbClr val="00A585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9pPr>
    </p:titleStyle>
    <p:bodyStyle>
      <a:lvl1pPr marL="2222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1pPr>
      <a:lvl2pPr marL="6667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2pPr>
      <a:lvl3pPr marL="11112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3pPr>
      <a:lvl4pPr marL="15557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4pPr>
      <a:lvl5pPr marL="20002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5pPr>
      <a:lvl6pPr marL="24447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6pPr>
      <a:lvl7pPr marL="28892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7pPr>
      <a:lvl8pPr marL="33337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8pPr>
      <a:lvl9pPr marL="37782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>
            <a:spLocks noGrp="1"/>
          </p:cNvSpPr>
          <p:nvPr>
            <p:ph type="title"/>
          </p:nvPr>
        </p:nvSpPr>
        <p:spPr>
          <a:xfrm>
            <a:off x="5892799" y="2826237"/>
            <a:ext cx="5587457" cy="119067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91413">
              <a:defRPr sz="4000"/>
            </a:pPr>
            <a:r>
              <a:rPr lang="en-US" dirty="0"/>
              <a:t>What is New in the 2018 Sphere Handbook?</a:t>
            </a:r>
            <a:endParaRPr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A9DA57-27A3-41EC-B4FB-9DF65FE5B5AE}"/>
              </a:ext>
            </a:extLst>
          </p:cNvPr>
          <p:cNvCxnSpPr/>
          <p:nvPr/>
        </p:nvCxnSpPr>
        <p:spPr>
          <a:xfrm>
            <a:off x="5573486" y="6052460"/>
            <a:ext cx="0" cy="1132115"/>
          </a:xfrm>
          <a:prstGeom prst="line">
            <a:avLst/>
          </a:prstGeom>
          <a:noFill/>
          <a:ln w="76200" cap="flat">
            <a:solidFill>
              <a:srgbClr val="D9D9D9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51AE362-F422-4F90-86E7-2ED279D63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799" y="5921843"/>
            <a:ext cx="3494088" cy="139334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"/>
          <p:cNvSpPr txBox="1">
            <a:spLocks noGrp="1"/>
          </p:cNvSpPr>
          <p:nvPr>
            <p:ph type="title"/>
          </p:nvPr>
        </p:nvSpPr>
        <p:spPr>
          <a:xfrm>
            <a:off x="1270000" y="1181100"/>
            <a:ext cx="10464800" cy="11303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GB" sz="3600" dirty="0"/>
              <a:t>Discussion:</a:t>
            </a:r>
            <a:br>
              <a:rPr lang="en-GB" sz="3600" dirty="0"/>
            </a:br>
            <a:r>
              <a:rPr lang="en-GB" cap="all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TODAY’S CHALLENGES</a:t>
            </a:r>
            <a:br>
              <a:rPr lang="en-GB" cap="all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</a:br>
            <a:r>
              <a:rPr lang="en-GB" cap="all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and drivers of change</a:t>
            </a:r>
          </a:p>
        </p:txBody>
      </p:sp>
      <p:sp>
        <p:nvSpPr>
          <p:cNvPr id="126" name="Body"/>
          <p:cNvSpPr txBox="1">
            <a:spLocks noGrp="1"/>
          </p:cNvSpPr>
          <p:nvPr>
            <p:ph type="body" sz="half" idx="1"/>
          </p:nvPr>
        </p:nvSpPr>
        <p:spPr>
          <a:xfrm>
            <a:off x="979713" y="3425370"/>
            <a:ext cx="10837143" cy="47171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From what crises and situations have you drawn expertise over the last 7 to 10 years?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How do the challenges presented above compare with your own observations and recent experiences?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What factors may drive the next revision?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816857" y="8809566"/>
            <a:ext cx="215789" cy="3429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3049"/>
            <a:ext cx="13001548" cy="32505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731D55-1474-4145-A514-CD0306C90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561" y="6958020"/>
            <a:ext cx="4017356" cy="18852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solidFill>
                  <a:srgbClr val="2E1F1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Handbook </a:t>
            </a:r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REVISION</a:t>
            </a:r>
            <a:b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000" b="1" dirty="0">
                <a:solidFill>
                  <a:srgbClr val="3628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Consultations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5014B29-35CB-4120-8B9F-87C3FD83CF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" r="4562"/>
          <a:stretch/>
        </p:blipFill>
        <p:spPr>
          <a:xfrm>
            <a:off x="284458" y="1202718"/>
            <a:ext cx="12432632" cy="40976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948976" y="7250402"/>
            <a:ext cx="0" cy="130048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F2D70-0B65-47EF-99EB-0DC2498A588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204036" y="6861154"/>
            <a:ext cx="7118012" cy="2078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most far-reaching and inclusive process in Sphere’s</a:t>
            </a:r>
            <a:b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20-year history</a:t>
            </a:r>
            <a:endParaRPr lang="en-US" sz="32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7472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A6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13021D-3768-4946-8305-49E4B40930C4}"/>
              </a:ext>
            </a:extLst>
          </p:cNvPr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675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812" y="682752"/>
            <a:ext cx="11987175" cy="8388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A90440A-E80C-47EE-9339-42E2EA37B8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9"/>
          <a:stretch/>
        </p:blipFill>
        <p:spPr>
          <a:xfrm>
            <a:off x="686364" y="2502566"/>
            <a:ext cx="11632071" cy="591894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E495BE3-3F06-4E51-A3DE-A2C8857C450D}"/>
              </a:ext>
            </a:extLst>
          </p:cNvPr>
          <p:cNvSpPr txBox="1">
            <a:spLocks/>
          </p:cNvSpPr>
          <p:nvPr/>
        </p:nvSpPr>
        <p:spPr>
          <a:xfrm>
            <a:off x="1586890" y="1081563"/>
            <a:ext cx="9831018" cy="128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defTabSz="914400" hangingPunct="1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HANDBOOK REVISION </a:t>
            </a:r>
            <a:r>
              <a:rPr lang="en-US" sz="4000" dirty="0">
                <a:solidFill>
                  <a:srgbClr val="2E1F1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Consultations:</a:t>
            </a:r>
          </a:p>
          <a:p>
            <a:pPr defTabSz="914400" hangingPunct="1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3628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contributed?</a:t>
            </a:r>
          </a:p>
        </p:txBody>
      </p:sp>
    </p:spTree>
    <p:extLst>
      <p:ext uri="{BB962C8B-B14F-4D97-AF65-F5344CB8AC3E}">
        <p14:creationId xmlns:p14="http://schemas.microsoft.com/office/powerpoint/2010/main" val="386272249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72AD2-B8DF-4813-A7BC-517B9C3D2900}"/>
              </a:ext>
            </a:extLst>
          </p:cNvPr>
          <p:cNvSpPr/>
          <p:nvPr/>
        </p:nvSpPr>
        <p:spPr>
          <a:xfrm>
            <a:off x="1" y="0"/>
            <a:ext cx="13004800" cy="9753600"/>
          </a:xfrm>
          <a:prstGeom prst="rect">
            <a:avLst/>
          </a:prstGeom>
          <a:solidFill>
            <a:srgbClr val="9BC7DB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8BC90A06-74D7-45BF-9F14-868031EF71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50" b="2196"/>
          <a:stretch/>
        </p:blipFill>
        <p:spPr>
          <a:xfrm>
            <a:off x="941135" y="2158941"/>
            <a:ext cx="11122527" cy="67697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A3ED5A4-9D57-44E1-91CF-4148F821D7EA}"/>
              </a:ext>
            </a:extLst>
          </p:cNvPr>
          <p:cNvSpPr txBox="1">
            <a:spLocks/>
          </p:cNvSpPr>
          <p:nvPr/>
        </p:nvSpPr>
        <p:spPr>
          <a:xfrm>
            <a:off x="1586890" y="698480"/>
            <a:ext cx="9831018" cy="128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defTabSz="914400" hangingPunct="1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HANDBOOK REVISION </a:t>
            </a:r>
            <a:r>
              <a:rPr lang="en-US" sz="4000" dirty="0">
                <a:solidFill>
                  <a:srgbClr val="2E1F1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Consultations:</a:t>
            </a:r>
          </a:p>
          <a:p>
            <a:pPr defTabSz="914400" hangingPunct="1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3628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 reach</a:t>
            </a:r>
          </a:p>
        </p:txBody>
      </p:sp>
    </p:spTree>
    <p:extLst>
      <p:ext uri="{BB962C8B-B14F-4D97-AF65-F5344CB8AC3E}">
        <p14:creationId xmlns:p14="http://schemas.microsoft.com/office/powerpoint/2010/main" val="3276600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>
            <a:extLst>
              <a:ext uri="{FF2B5EF4-FFF2-40B4-BE49-F238E27FC236}">
                <a16:creationId xmlns:a16="http://schemas.microsoft.com/office/drawing/2014/main" id="{9BFD9786-BC91-4342-AF5B-73D418570791}"/>
              </a:ext>
            </a:extLst>
          </p:cNvPr>
          <p:cNvSpPr txBox="1">
            <a:spLocks/>
          </p:cNvSpPr>
          <p:nvPr/>
        </p:nvSpPr>
        <p:spPr>
          <a:xfrm>
            <a:off x="11805138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>
              <a:spcAft>
                <a:spcPts val="600"/>
              </a:spcAft>
            </a:pPr>
            <a:fld id="{86CB4B4D-7CA3-9044-876B-883B54F8677D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52DDC56-9C17-4DDB-9DAB-36A6819000CD}"/>
              </a:ext>
            </a:extLst>
          </p:cNvPr>
          <p:cNvSpPr txBox="1">
            <a:spLocks/>
          </p:cNvSpPr>
          <p:nvPr/>
        </p:nvSpPr>
        <p:spPr>
          <a:xfrm>
            <a:off x="1586890" y="985311"/>
            <a:ext cx="9831018" cy="128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defTabSz="914400" hangingPunct="1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HANDBOOK REVISION </a:t>
            </a:r>
            <a:r>
              <a:rPr lang="en-US" sz="4000" dirty="0">
                <a:solidFill>
                  <a:srgbClr val="2E1F1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Consultations</a:t>
            </a:r>
          </a:p>
          <a:p>
            <a:pPr defTabSz="914400" hangingPunct="1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3628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Topics discussed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14F066-EF6B-4636-B2CA-665B35395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4" y="2914648"/>
            <a:ext cx="12806049" cy="4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9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69696" y="971952"/>
            <a:ext cx="11265408" cy="7685837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Picture 1" descr="Sphere Draft 2 comments and input - FINAL.xlsx  -  Read-Only - Excel">
            <a:extLst>
              <a:ext uri="{FF2B5EF4-FFF2-40B4-BE49-F238E27FC236}">
                <a16:creationId xmlns:a16="http://schemas.microsoft.com/office/drawing/2014/main" id="{CCF9CDFB-CCDF-46BC-B577-256F2AF816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1" t="9170" r="3414" b="-2"/>
          <a:stretch/>
        </p:blipFill>
        <p:spPr>
          <a:xfrm rot="21480000">
            <a:off x="1224534" y="2048010"/>
            <a:ext cx="10577416" cy="61546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61B4FAB-6C31-4341-9EC3-4B39F96909BF}"/>
              </a:ext>
            </a:extLst>
          </p:cNvPr>
          <p:cNvSpPr txBox="1">
            <a:spLocks/>
          </p:cNvSpPr>
          <p:nvPr/>
        </p:nvSpPr>
        <p:spPr>
          <a:xfrm rot="21480000">
            <a:off x="324151" y="1028853"/>
            <a:ext cx="6221796" cy="128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defTabSz="914400" hangingPunct="1"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HANDBOOK REVISION:</a:t>
            </a:r>
            <a:endParaRPr lang="en-US" sz="3600" dirty="0">
              <a:solidFill>
                <a:srgbClr val="2E1F1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 hangingPunct="1"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3628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71D81-6138-4FAC-A3FE-BD512ED592B9}"/>
              </a:ext>
            </a:extLst>
          </p:cNvPr>
          <p:cNvSpPr txBox="1"/>
          <p:nvPr/>
        </p:nvSpPr>
        <p:spPr>
          <a:xfrm rot="21480000">
            <a:off x="5708264" y="1019429"/>
            <a:ext cx="6475070" cy="1186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460" hangingPunct="1"/>
            <a:r>
              <a:rPr lang="en-GB" sz="2276" b="1" kern="1200" dirty="0">
                <a:solidFill>
                  <a:schemeClr val="bg2"/>
                </a:solidFill>
                <a:latin typeface="Calibri" panose="020F0502020204030204"/>
                <a:ea typeface="+mn-ea"/>
                <a:cs typeface="+mn-cs"/>
              </a:rPr>
              <a:t>Draft 1: 2,576 comments from 141 organisations</a:t>
            </a:r>
          </a:p>
          <a:p>
            <a:pPr defTabSz="1300460" hangingPunct="1"/>
            <a:r>
              <a:rPr lang="en-GB" sz="2276" b="1" kern="1200" dirty="0">
                <a:solidFill>
                  <a:schemeClr val="bg2"/>
                </a:solidFill>
                <a:latin typeface="Calibri" panose="020F0502020204030204"/>
                <a:ea typeface="+mn-ea"/>
                <a:cs typeface="+mn-cs"/>
              </a:rPr>
              <a:t>Draft 2: 1,914 comments from 93 organisations</a:t>
            </a:r>
          </a:p>
          <a:p>
            <a:pPr defTabSz="1300460" hangingPunct="1"/>
            <a:endParaRPr lang="en-GB" sz="2560" kern="1200" dirty="0">
              <a:solidFill>
                <a:schemeClr val="bg2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662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"/>
          <p:cNvSpPr txBox="1">
            <a:spLocks noGrp="1"/>
          </p:cNvSpPr>
          <p:nvPr>
            <p:ph type="title"/>
          </p:nvPr>
        </p:nvSpPr>
        <p:spPr>
          <a:xfrm>
            <a:off x="1270000" y="1181100"/>
            <a:ext cx="10464800" cy="11303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GB" sz="3600" dirty="0"/>
              <a:t>Discussion:</a:t>
            </a:r>
            <a:br>
              <a:rPr lang="en-GB" sz="3600" dirty="0"/>
            </a:br>
            <a:r>
              <a:rPr lang="en-GB" cap="all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HANDBOOK REVISION CONSULTATIONS and comments</a:t>
            </a:r>
          </a:p>
        </p:txBody>
      </p:sp>
      <p:sp>
        <p:nvSpPr>
          <p:cNvPr id="126" name="Body"/>
          <p:cNvSpPr txBox="1">
            <a:spLocks noGrp="1"/>
          </p:cNvSpPr>
          <p:nvPr>
            <p:ph type="body" sz="half" idx="1"/>
          </p:nvPr>
        </p:nvSpPr>
        <p:spPr>
          <a:xfrm>
            <a:off x="1023257" y="3381827"/>
            <a:ext cx="10464800" cy="465908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600" dirty="0"/>
              <a:t>Did you organize or attend a revision consultation?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600" dirty="0"/>
              <a:t>What topics did you discuss?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600" dirty="0"/>
              <a:t>Did you submit comments as an individual or group?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600" dirty="0"/>
              <a:t>How can we keep the conversation going between now and the next revision?</a:t>
            </a: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816857" y="8809566"/>
            <a:ext cx="215789" cy="3429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364758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212944-976C-4B0A-BA0D-DB40CC79D8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0" r="17803"/>
          <a:stretch/>
        </p:blipFill>
        <p:spPr>
          <a:xfrm>
            <a:off x="20" y="10"/>
            <a:ext cx="5438254" cy="9753590"/>
          </a:xfrm>
          <a:prstGeom prst="rect">
            <a:avLst/>
          </a:prstGeom>
          <a:effectLst/>
        </p:spPr>
      </p:pic>
      <p:sp>
        <p:nvSpPr>
          <p:cNvPr id="11" name="Slide Number">
            <a:extLst>
              <a:ext uri="{FF2B5EF4-FFF2-40B4-BE49-F238E27FC236}">
                <a16:creationId xmlns:a16="http://schemas.microsoft.com/office/drawing/2014/main" id="{D1FDC8E1-D7D5-4469-9114-0403024AEE35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5B38890B-986D-44D7-AA97-4EC5586BD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38055" y="721935"/>
            <a:ext cx="6509658" cy="17145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773CBE"/>
                </a:solidFill>
              </a:rPr>
              <a:t>Structural </a:t>
            </a:r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CHANGES </a:t>
            </a:r>
            <a:r>
              <a:rPr lang="en-US" dirty="0">
                <a:solidFill>
                  <a:schemeClr val="tx2"/>
                </a:solidFill>
              </a:rPr>
              <a:t>to the Handbook:</a:t>
            </a:r>
            <a:br>
              <a:rPr lang="en-GB" b="1" dirty="0">
                <a:solidFill>
                  <a:srgbClr val="372981"/>
                </a:solidFill>
              </a:rPr>
            </a:br>
            <a:endParaRPr dirty="0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3" name="Body">
            <a:extLst>
              <a:ext uri="{FF2B5EF4-FFF2-40B4-BE49-F238E27FC236}">
                <a16:creationId xmlns:a16="http://schemas.microsoft.com/office/drawing/2014/main" id="{A755C962-26F2-4A13-A88E-AC01A1CA6B12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5914221" y="2667535"/>
            <a:ext cx="6299549" cy="63491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6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Standards are more outcome-oriented</a:t>
            </a: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6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Key actions are presented with sub-actions</a:t>
            </a: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6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Guidance notes are more concise</a:t>
            </a: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6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Indicators are reformulated</a:t>
            </a: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600" kern="1200" dirty="0">
                <a:solidFill>
                  <a:schemeClr val="tx2"/>
                </a:solidFill>
                <a:latin typeface="Open Sans Regular"/>
              </a:rPr>
              <a:t>Foundation chapters are better integrated in technical chapters</a:t>
            </a: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600" kern="1200" dirty="0">
                <a:solidFill>
                  <a:schemeClr val="tx2"/>
                </a:solidFill>
                <a:latin typeface="Open Sans Regular"/>
              </a:rPr>
              <a:t>Overall structure largely </a:t>
            </a:r>
            <a:r>
              <a:rPr lang="en-GB" sz="3600" i="1" kern="1200" dirty="0">
                <a:solidFill>
                  <a:schemeClr val="tx2"/>
                </a:solidFill>
                <a:latin typeface="Open Sans Regular"/>
              </a:rPr>
              <a:t>unchanged</a:t>
            </a: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3600" kern="1200" dirty="0">
              <a:solidFill>
                <a:schemeClr val="tx2"/>
              </a:solidFill>
              <a:latin typeface="Open Sans Regular"/>
            </a:endParaRP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3600" kern="1200" dirty="0">
              <a:solidFill>
                <a:schemeClr val="tx2"/>
              </a:solidFill>
              <a:latin typeface="Open Sans Regular"/>
            </a:endParaRP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3600" kern="1200" dirty="0">
              <a:solidFill>
                <a:schemeClr val="tx2"/>
              </a:solidFill>
              <a:latin typeface="Open Sans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90188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71F691-0580-4150-AEF7-D4F7CA18D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048" y="2011538"/>
            <a:ext cx="7682201" cy="4812221"/>
          </a:xfrm>
          <a:prstGeom prst="rect">
            <a:avLst/>
          </a:prstGeom>
        </p:spPr>
      </p:pic>
      <p:sp>
        <p:nvSpPr>
          <p:cNvPr id="121" name="Title"/>
          <p:cNvSpPr txBox="1">
            <a:spLocks noGrp="1"/>
          </p:cNvSpPr>
          <p:nvPr>
            <p:ph type="title"/>
          </p:nvPr>
        </p:nvSpPr>
        <p:spPr>
          <a:xfrm>
            <a:off x="1245183" y="976888"/>
            <a:ext cx="10464800" cy="11303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362881"/>
                </a:solidFill>
              </a:rPr>
              <a:t>Foundation chapters</a:t>
            </a:r>
            <a:endParaRPr dirty="0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22" name="Body"/>
          <p:cNvSpPr txBox="1">
            <a:spLocks noGrp="1"/>
          </p:cNvSpPr>
          <p:nvPr>
            <p:ph type="body" sz="half" idx="1"/>
          </p:nvPr>
        </p:nvSpPr>
        <p:spPr>
          <a:xfrm>
            <a:off x="986972" y="1275387"/>
            <a:ext cx="9985828" cy="71057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endParaRPr lang="en-GB" sz="4300" b="1" u="sng" dirty="0">
              <a:solidFill>
                <a:srgbClr val="372981"/>
              </a:solidFill>
              <a:latin typeface="Open Sans 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3900" b="1" dirty="0">
                <a:solidFill>
                  <a:srgbClr val="00A585"/>
                </a:solidFill>
                <a:latin typeface="Open Sans Regular"/>
              </a:rPr>
              <a:t>What is Sphere? </a:t>
            </a:r>
            <a:r>
              <a:rPr lang="en-GB" sz="2600" dirty="0"/>
              <a:t>revised</a:t>
            </a:r>
            <a:endParaRPr lang="en-GB" sz="2600" b="1" dirty="0">
              <a:solidFill>
                <a:srgbClr val="00A585"/>
              </a:solidFill>
              <a:latin typeface="Open Sans 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3900" b="1" dirty="0">
                <a:solidFill>
                  <a:srgbClr val="00A585"/>
                </a:solidFill>
                <a:latin typeface="Open Sans Regular"/>
              </a:rPr>
              <a:t>Humanitarian</a:t>
            </a:r>
            <a:br>
              <a:rPr lang="en-GB" sz="3900" b="1" dirty="0">
                <a:solidFill>
                  <a:srgbClr val="00A585"/>
                </a:solidFill>
                <a:latin typeface="Open Sans Regular"/>
              </a:rPr>
            </a:br>
            <a:r>
              <a:rPr lang="en-GB" sz="3900" b="1" dirty="0">
                <a:solidFill>
                  <a:srgbClr val="00A585"/>
                </a:solidFill>
                <a:latin typeface="Open Sans Regular"/>
              </a:rPr>
              <a:t>Charter </a:t>
            </a:r>
            <a:r>
              <a:rPr lang="en-GB" sz="2600" dirty="0"/>
              <a:t>reviewed</a:t>
            </a:r>
            <a:br>
              <a:rPr lang="en-GB" sz="2600" dirty="0"/>
            </a:br>
            <a:r>
              <a:rPr lang="en-GB" sz="2600" dirty="0"/>
              <a:t>and </a:t>
            </a:r>
            <a:r>
              <a:rPr lang="en-GB" sz="2600" i="1" dirty="0"/>
              <a:t>unchanged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3900" b="1" dirty="0">
                <a:solidFill>
                  <a:srgbClr val="00A585"/>
                </a:solidFill>
                <a:latin typeface="Open Sans Regular"/>
              </a:rPr>
              <a:t>Protection</a:t>
            </a:r>
            <a:br>
              <a:rPr lang="en-GB" sz="3900" b="1" dirty="0">
                <a:solidFill>
                  <a:srgbClr val="00A585"/>
                </a:solidFill>
                <a:latin typeface="Open Sans Regular"/>
              </a:rPr>
            </a:br>
            <a:r>
              <a:rPr lang="en-GB" sz="3900" b="1" dirty="0">
                <a:solidFill>
                  <a:srgbClr val="00A585"/>
                </a:solidFill>
                <a:latin typeface="Open Sans Regular"/>
              </a:rPr>
              <a:t>Principles </a:t>
            </a:r>
            <a:r>
              <a:rPr lang="en-GB" sz="2600" dirty="0"/>
              <a:t>revised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3900" b="1" dirty="0">
                <a:solidFill>
                  <a:srgbClr val="00A585"/>
                </a:solidFill>
                <a:latin typeface="Open Sans Regular"/>
              </a:rPr>
              <a:t>Core</a:t>
            </a:r>
            <a:br>
              <a:rPr lang="en-GB" sz="3900" b="1" dirty="0">
                <a:solidFill>
                  <a:srgbClr val="00A585"/>
                </a:solidFill>
                <a:latin typeface="Open Sans Regular"/>
              </a:rPr>
            </a:br>
            <a:r>
              <a:rPr lang="en-GB" sz="3900" b="1" dirty="0">
                <a:solidFill>
                  <a:srgbClr val="00A585"/>
                </a:solidFill>
                <a:latin typeface="Open Sans Regular"/>
              </a:rPr>
              <a:t>Humanitarian</a:t>
            </a:r>
            <a:br>
              <a:rPr lang="en-GB" sz="3900" b="1" dirty="0">
                <a:solidFill>
                  <a:srgbClr val="00A585"/>
                </a:solidFill>
                <a:latin typeface="Open Sans Regular"/>
              </a:rPr>
            </a:br>
            <a:r>
              <a:rPr lang="en-GB" sz="3900" b="1" dirty="0">
                <a:solidFill>
                  <a:srgbClr val="00A585"/>
                </a:solidFill>
                <a:latin typeface="Open Sans Regular"/>
              </a:rPr>
              <a:t>Standard </a:t>
            </a:r>
            <a:r>
              <a:rPr lang="en-GB" sz="2600" dirty="0"/>
              <a:t>partially revised, replaces the Core Standards</a:t>
            </a:r>
          </a:p>
          <a:p>
            <a:pPr marL="365760" lvl="4" algn="l"/>
            <a:endParaRPr lang="en-GB" dirty="0"/>
          </a:p>
          <a:p>
            <a:pPr marL="365760" lvl="4" algn="l"/>
            <a:endParaRPr lang="en-GB" dirty="0"/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816857" y="8809566"/>
            <a:ext cx="215789" cy="34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210713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23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584300" cy="97536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5764" cy="97536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615D1-DCC3-44DD-990B-6DE81B7F6F5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57484" y="2972940"/>
            <a:ext cx="8009618" cy="623138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37744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sections:</a:t>
            </a:r>
            <a:r>
              <a:rPr lang="en-GB" sz="28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b="1" kern="12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Handbook</a:t>
            </a:r>
            <a:r>
              <a:rPr lang="en-GB" sz="28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en-GB" sz="28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b="1" kern="12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the standards in context</a:t>
            </a:r>
          </a:p>
          <a:p>
            <a:pPr marL="219456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flowchart</a:t>
            </a:r>
            <a:r>
              <a:rPr lang="en-GB" sz="28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2800" b="1" kern="12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Understanding context to apply the standards </a:t>
            </a:r>
            <a:r>
              <a:rPr lang="en-GB" sz="2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(pictured)</a:t>
            </a:r>
          </a:p>
          <a:p>
            <a:pPr marL="192024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data disaggregation table</a:t>
            </a:r>
            <a:endParaRPr lang="en-GB" sz="2800" b="1" kern="1200" dirty="0">
              <a:solidFill>
                <a:schemeClr val="tx1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3736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Sections for</a:t>
            </a:r>
            <a:r>
              <a:rPr lang="en-GB" sz="28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b="1" kern="12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 cycle</a:t>
            </a:r>
            <a:r>
              <a:rPr lang="en-GB" sz="2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GB" sz="28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b="1" kern="12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vulnerabilities and capacities </a:t>
            </a:r>
            <a:r>
              <a:rPr lang="en-GB" sz="2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en-GB" sz="2800" b="1" kern="12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operational settings</a:t>
            </a:r>
          </a:p>
          <a:p>
            <a:pPr marL="11887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Appendix:</a:t>
            </a:r>
            <a:br>
              <a:rPr lang="en-GB" sz="28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800" b="1" kern="12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Delivering assistance through markets</a:t>
            </a:r>
          </a:p>
          <a:p>
            <a:pPr marL="64008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 on</a:t>
            </a:r>
            <a:r>
              <a:rPr lang="en-GB" sz="28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b="1" kern="12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engagement</a:t>
            </a: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 of</a:t>
            </a:r>
            <a:r>
              <a:rPr lang="en-GB" sz="28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b="1" kern="12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of Conduct </a:t>
            </a:r>
            <a:r>
              <a:rPr lang="en-GB" sz="2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included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5F0C0E6E-37FF-46A7-8B9B-8B506CDDE3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8339" y="650879"/>
            <a:ext cx="5338762" cy="21574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br>
              <a:rPr lang="en-US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What is Sphere?</a:t>
            </a:r>
            <a:endParaRPr dirty="0">
              <a:solidFill>
                <a:schemeClr val="accent6">
                  <a:lumMod val="40000"/>
                  <a:lumOff val="60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CF9F84A3-20D0-47B5-8225-6D21FB0386A5}"/>
              </a:ext>
            </a:extLst>
          </p:cNvPr>
          <p:cNvSpPr txBox="1">
            <a:spLocks/>
          </p:cNvSpPr>
          <p:nvPr/>
        </p:nvSpPr>
        <p:spPr>
          <a:xfrm>
            <a:off x="11805138" y="8809566"/>
            <a:ext cx="307777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>
              <a:spcAft>
                <a:spcPts val="600"/>
              </a:spcAft>
            </a:pPr>
            <a:fld id="{86CB4B4D-7CA3-9044-876B-883B54F8677D}" type="slidenum">
              <a:rPr lang="en-US" smtClean="0">
                <a:solidFill>
                  <a:srgbClr val="625D6A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rgbClr val="625D6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A0F386-4129-4BB0-86BC-7F5A22189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55" y="138532"/>
            <a:ext cx="4483371" cy="73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852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E510DF-2835-40BD-AB71-FB8D128CB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96" y="2900581"/>
            <a:ext cx="2731008" cy="3943693"/>
          </a:xfrm>
          <a:prstGeom prst="rect">
            <a:avLst/>
          </a:prstGeom>
          <a:ln>
            <a:solidFill>
              <a:srgbClr val="57B642"/>
            </a:solidFill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24084" y="2238417"/>
            <a:ext cx="0" cy="527676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DFDBE90-7624-484A-8815-E120ED1F79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746" y="2900580"/>
            <a:ext cx="2731008" cy="3943693"/>
          </a:xfrm>
          <a:prstGeom prst="rect">
            <a:avLst/>
          </a:prstGeom>
          <a:ln>
            <a:solidFill>
              <a:srgbClr val="FC7C2B"/>
            </a:solidFill>
          </a:ln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77434" y="2238417"/>
            <a:ext cx="0" cy="527676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0603B65-A56A-4147-B967-C77EF735D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4904" y="2935544"/>
            <a:ext cx="2731008" cy="3873770"/>
          </a:xfrm>
          <a:prstGeom prst="rect">
            <a:avLst/>
          </a:prstGeom>
          <a:ln>
            <a:solidFill>
              <a:srgbClr val="372981"/>
            </a:solidFill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53728" y="2238417"/>
            <a:ext cx="0" cy="527676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http://d4rri9bdfuube.cloudfront.net/assets/images/book/large/9780/8559/9780855984625.jpg">
            <a:extLst>
              <a:ext uri="{FF2B5EF4-FFF2-40B4-BE49-F238E27FC236}">
                <a16:creationId xmlns:a16="http://schemas.microsoft.com/office/drawing/2014/main" id="{6DDB5403-C73F-4B92-A851-0DDCE9F97CFA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r="14631" b="7703"/>
          <a:stretch/>
        </p:blipFill>
        <p:spPr bwMode="auto">
          <a:xfrm>
            <a:off x="539862" y="2960871"/>
            <a:ext cx="2731008" cy="3850003"/>
          </a:xfrm>
          <a:prstGeom prst="rect">
            <a:avLst/>
          </a:prstGeom>
          <a:noFill/>
          <a:ln>
            <a:solidFill>
              <a:srgbClr val="04084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">
            <a:extLst>
              <a:ext uri="{FF2B5EF4-FFF2-40B4-BE49-F238E27FC236}">
                <a16:creationId xmlns:a16="http://schemas.microsoft.com/office/drawing/2014/main" id="{FF6AE1E7-5DF2-42C3-A64B-FB124BCC2604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2035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2939"/>
            <a:ext cx="6900057" cy="8427720"/>
          </a:xfrm>
          <a:prstGeom prst="rect">
            <a:avLst/>
          </a:prstGeom>
          <a:gradFill>
            <a:gsLst>
              <a:gs pos="0">
                <a:srgbClr val="773CBE"/>
              </a:gs>
              <a:gs pos="25000">
                <a:srgbClr val="11AD8D"/>
              </a:gs>
              <a:gs pos="94000">
                <a:srgbClr val="773CBE"/>
              </a:gs>
              <a:gs pos="100000">
                <a:srgbClr val="36288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662939"/>
            <a:ext cx="13004800" cy="8427720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7162"/>
            <a:ext cx="6144984" cy="6637184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4F894-4FA4-4E2F-8C47-322A3D60C9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4928" r="4308" b="2"/>
          <a:stretch/>
        </p:blipFill>
        <p:spPr>
          <a:xfrm>
            <a:off x="-101581" y="1892691"/>
            <a:ext cx="5945395" cy="6222773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B8D2F-5EA1-4E71-A36B-073AE77E18B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9818" y="2332640"/>
            <a:ext cx="5309417" cy="66371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42913" lvl="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800" kern="1200" dirty="0">
              <a:solidFill>
                <a:schemeClr val="tx2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11AD8D"/>
                </a:solidFill>
              </a:rPr>
              <a:t>Reviewed</a:t>
            </a:r>
            <a:endParaRPr lang="en-GB" sz="3200" dirty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chemeClr val="tx2"/>
                </a:solidFill>
              </a:rPr>
              <a:t>No changes</a:t>
            </a:r>
            <a:r>
              <a:rPr lang="en-GB" sz="3200" dirty="0">
                <a:solidFill>
                  <a:schemeClr val="tx2"/>
                </a:solidFill>
              </a:rPr>
              <a:t>: </a:t>
            </a:r>
            <a:r>
              <a:rPr lang="en-GB" sz="3200" b="1" dirty="0">
                <a:solidFill>
                  <a:srgbClr val="11AD8D"/>
                </a:solidFill>
              </a:rPr>
              <a:t>Still valid </a:t>
            </a:r>
            <a:r>
              <a:rPr lang="en-GB" sz="3200" dirty="0">
                <a:solidFill>
                  <a:schemeClr val="tx2"/>
                </a:solidFill>
              </a:rPr>
              <a:t>and relevant following revision in 2010 to 2011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/>
                </a:solidFill>
              </a:rPr>
              <a:t>Resources section updated (Annex 1: </a:t>
            </a:r>
            <a:r>
              <a:rPr lang="en-GB" sz="3200" b="1" dirty="0">
                <a:solidFill>
                  <a:srgbClr val="11AD8D"/>
                </a:solidFill>
              </a:rPr>
              <a:t>Legal foundation to Sphere</a:t>
            </a:r>
            <a:r>
              <a:rPr lang="en-GB" sz="3200" dirty="0">
                <a:solidFill>
                  <a:schemeClr val="tx2"/>
                </a:solidFill>
              </a:rPr>
              <a:t>)</a:t>
            </a:r>
            <a:endParaRPr lang="en-GB" sz="28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6E9734D2-4C1B-48E6-AE82-33C1A0AD11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7934" y="1199618"/>
            <a:ext cx="4663952" cy="17145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rgbClr val="773CBE"/>
                </a:solidFill>
              </a:rPr>
              <a:t>The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rgbClr val="773CBE"/>
                </a:solidFill>
              </a:rPr>
              <a:t>Humanitarian Charter</a:t>
            </a:r>
            <a:br>
              <a:rPr lang="en-GB" b="1" dirty="0">
                <a:solidFill>
                  <a:srgbClr val="372981"/>
                </a:solidFill>
              </a:rPr>
            </a:br>
            <a:endParaRPr dirty="0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3B7CA2-5E29-498D-A138-64ED3DFD19FF}"/>
              </a:ext>
            </a:extLst>
          </p:cNvPr>
          <p:cNvSpPr/>
          <p:nvPr/>
        </p:nvSpPr>
        <p:spPr>
          <a:xfrm>
            <a:off x="246743" y="8737600"/>
            <a:ext cx="1277257" cy="856343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0242068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FA7526-185D-40EB-8596-55FDD66EAD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10000"/>
          </a:blip>
          <a:srcRect l="7522" t="17008" r="7522" b="17008"/>
          <a:stretch/>
        </p:blipFill>
        <p:spPr>
          <a:xfrm>
            <a:off x="-1" y="-1"/>
            <a:ext cx="13004801" cy="97536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D5114-7C68-4B8F-BF4D-35D827C9389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455885" y="938361"/>
            <a:ext cx="7474857" cy="8344732"/>
          </a:xfrm>
        </p:spPr>
        <p:txBody>
          <a:bodyPr>
            <a:normAutofit fontScale="92500" lnSpcReduction="10000"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773CBE"/>
                </a:solidFill>
              </a:rPr>
              <a:t>Four principles </a:t>
            </a:r>
            <a:r>
              <a:rPr lang="en-GB" sz="3200" i="1" dirty="0">
                <a:solidFill>
                  <a:schemeClr val="tx2"/>
                </a:solidFill>
              </a:rPr>
              <a:t>maintained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773CBE"/>
                </a:solidFill>
              </a:rPr>
              <a:t>Conceptual re-alignment</a:t>
            </a:r>
            <a:r>
              <a:rPr lang="en-GB" sz="3200" dirty="0">
                <a:solidFill>
                  <a:schemeClr val="tx2"/>
                </a:solidFill>
              </a:rPr>
              <a:t>:</a:t>
            </a:r>
          </a:p>
          <a:p>
            <a:pPr marL="998533" lvl="1" indent="-457200" algn="l">
              <a:buFont typeface="+mj-lt"/>
              <a:buAutoNum type="arabicPeriod"/>
            </a:pPr>
            <a:r>
              <a:rPr lang="en-GB" sz="2800" dirty="0">
                <a:solidFill>
                  <a:schemeClr val="tx2"/>
                </a:solidFill>
              </a:rPr>
              <a:t>Do no harm by own interventions expanded to preventing harm more generally</a:t>
            </a:r>
          </a:p>
          <a:p>
            <a:pPr marL="998533" lvl="1" indent="-457200" algn="l">
              <a:buFont typeface="+mj-lt"/>
              <a:buAutoNum type="arabicPeriod"/>
            </a:pPr>
            <a:r>
              <a:rPr lang="en-GB" sz="2800" dirty="0">
                <a:solidFill>
                  <a:schemeClr val="tx2"/>
                </a:solidFill>
              </a:rPr>
              <a:t>Impartial access includes deliberate denial of access and discrimination in access</a:t>
            </a:r>
          </a:p>
          <a:p>
            <a:pPr marL="998533" lvl="1" indent="-457200" algn="l">
              <a:buFont typeface="+mj-lt"/>
              <a:buAutoNum type="arabicPeriod"/>
            </a:pPr>
            <a:r>
              <a:rPr lang="en-GB" sz="2800" dirty="0">
                <a:solidFill>
                  <a:schemeClr val="tx2"/>
                </a:solidFill>
              </a:rPr>
              <a:t>Support to recovery from violations</a:t>
            </a:r>
          </a:p>
          <a:p>
            <a:pPr marL="998533" lvl="1" indent="-457200" algn="l">
              <a:buFont typeface="+mj-lt"/>
              <a:buAutoNum type="arabicPeriod"/>
            </a:pPr>
            <a:r>
              <a:rPr lang="en-GB" sz="2800" dirty="0">
                <a:solidFill>
                  <a:schemeClr val="tx2"/>
                </a:solidFill>
              </a:rPr>
              <a:t>Legal redress and strengthening the protection environment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773CBE"/>
                </a:solidFill>
              </a:rPr>
              <a:t>Simplified language </a:t>
            </a:r>
            <a:r>
              <a:rPr lang="en-GB" sz="3200" dirty="0">
                <a:solidFill>
                  <a:schemeClr val="tx2"/>
                </a:solidFill>
              </a:rPr>
              <a:t>and diverse examples for general practitioners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/>
                </a:solidFill>
              </a:rPr>
              <a:t>Short appendix on the</a:t>
            </a:r>
            <a:br>
              <a:rPr lang="en-GB" sz="3200" dirty="0">
                <a:solidFill>
                  <a:schemeClr val="tx2"/>
                </a:solidFill>
              </a:rPr>
            </a:br>
            <a:r>
              <a:rPr lang="en-GB" sz="3200" b="1" dirty="0">
                <a:solidFill>
                  <a:srgbClr val="773CBE"/>
                </a:solidFill>
              </a:rPr>
              <a:t>ICRC Professional Protection standards</a:t>
            </a:r>
            <a:endParaRPr lang="en-GB" sz="3200" b="1" kern="1200" dirty="0">
              <a:solidFill>
                <a:srgbClr val="773CBE"/>
              </a:solidFill>
            </a:endParaRPr>
          </a:p>
          <a:p>
            <a:endParaRPr lang="en-GB" sz="2400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AE67DD04-EA48-4E63-AABA-53334211AECF}"/>
              </a:ext>
            </a:extLst>
          </p:cNvPr>
          <p:cNvSpPr txBox="1">
            <a:spLocks/>
          </p:cNvSpPr>
          <p:nvPr/>
        </p:nvSpPr>
        <p:spPr>
          <a:xfrm>
            <a:off x="887762" y="698880"/>
            <a:ext cx="4917952" cy="351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hangingPunct="1"/>
            <a:r>
              <a:rPr lang="en-GB" b="1" dirty="0">
                <a:solidFill>
                  <a:srgbClr val="773CBE"/>
                </a:solidFill>
              </a:rPr>
              <a:t>Protection Principles</a:t>
            </a:r>
            <a:br>
              <a:rPr lang="en-GB" b="1" dirty="0">
                <a:solidFill>
                  <a:srgbClr val="372981"/>
                </a:solidFill>
              </a:rPr>
            </a:br>
            <a:endParaRPr lang="en-GB" dirty="0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D591955-D3AE-4C5F-A95D-C3C2E3967886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8736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94B621-0EE1-4D06-9255-D71E58EBB6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-6490" t="1" r="10846" b="-3"/>
          <a:stretch/>
        </p:blipFill>
        <p:spPr>
          <a:xfrm>
            <a:off x="5823710" y="1150772"/>
            <a:ext cx="7181090" cy="7452055"/>
          </a:xfrm>
          <a:prstGeom prst="rect">
            <a:avLst/>
          </a:prstGeom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3CF38-41B6-4B93-AD09-F22C1EADA3E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32536" y="1981202"/>
            <a:ext cx="7682550" cy="6864649"/>
          </a:xfrm>
        </p:spPr>
        <p:txBody>
          <a:bodyPr vert="horz" lIns="91440" tIns="45720" rIns="91440" bIns="45720" rtlCol="0">
            <a:normAutofit/>
          </a:bodyPr>
          <a:lstStyle/>
          <a:p>
            <a:pPr marL="442913" lvl="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kern="1200" dirty="0">
              <a:solidFill>
                <a:schemeClr val="tx2"/>
              </a:solidFill>
            </a:endParaRPr>
          </a:p>
          <a:p>
            <a:pPr marL="285750" lvl="0" indent="-228600" algn="l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2"/>
                </a:solidFill>
              </a:rPr>
              <a:t>Original text </a:t>
            </a:r>
            <a:r>
              <a:rPr lang="en-US" sz="2800" i="1" kern="1200" dirty="0">
                <a:solidFill>
                  <a:schemeClr val="tx2"/>
                </a:solidFill>
              </a:rPr>
              <a:t>maintained</a:t>
            </a:r>
            <a:r>
              <a:rPr lang="en-US" sz="2800" kern="1200" dirty="0">
                <a:solidFill>
                  <a:schemeClr val="tx2"/>
                </a:solidFill>
              </a:rPr>
              <a:t> for</a:t>
            </a:r>
            <a:br>
              <a:rPr lang="en-US" sz="2800" kern="1200" dirty="0">
                <a:solidFill>
                  <a:schemeClr val="tx2"/>
                </a:solidFill>
              </a:rPr>
            </a:br>
            <a:r>
              <a:rPr lang="en-US" sz="2800" kern="1200" dirty="0">
                <a:solidFill>
                  <a:schemeClr val="tx2"/>
                </a:solidFill>
              </a:rPr>
              <a:t>commitments (same CHS flower)</a:t>
            </a:r>
          </a:p>
          <a:p>
            <a:pPr marL="285750" lvl="0" indent="-228600" algn="l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2"/>
                </a:solidFill>
              </a:rPr>
              <a:t>Performance indicators updated</a:t>
            </a:r>
            <a:br>
              <a:rPr lang="en-US" sz="2800" kern="1200" dirty="0">
                <a:solidFill>
                  <a:schemeClr val="tx2"/>
                </a:solidFill>
              </a:rPr>
            </a:br>
            <a:r>
              <a:rPr lang="en-US" sz="2800" kern="1200" dirty="0">
                <a:solidFill>
                  <a:schemeClr val="tx2"/>
                </a:solidFill>
              </a:rPr>
              <a:t>minimally</a:t>
            </a:r>
          </a:p>
          <a:p>
            <a:pPr marL="285750" lvl="0" indent="-228600" algn="l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2"/>
                </a:solidFill>
              </a:rPr>
              <a:t>Some content additions in</a:t>
            </a:r>
            <a:br>
              <a:rPr lang="en-US" sz="2800" kern="1200" dirty="0">
                <a:solidFill>
                  <a:schemeClr val="tx2"/>
                </a:solidFill>
              </a:rPr>
            </a:br>
            <a:r>
              <a:rPr lang="en-US" sz="2800" kern="1200" dirty="0">
                <a:solidFill>
                  <a:schemeClr val="tx2"/>
                </a:solidFill>
              </a:rPr>
              <a:t>guidance notes and sub-</a:t>
            </a:r>
            <a:br>
              <a:rPr lang="en-US" sz="2800" kern="1200" dirty="0">
                <a:solidFill>
                  <a:schemeClr val="tx2"/>
                </a:solidFill>
              </a:rPr>
            </a:br>
            <a:r>
              <a:rPr lang="en-US" sz="2800" kern="1200" dirty="0">
                <a:solidFill>
                  <a:schemeClr val="tx2"/>
                </a:solidFill>
              </a:rPr>
              <a:t>actions, notably:</a:t>
            </a:r>
          </a:p>
          <a:p>
            <a:pPr marL="548640" lvl="1" indent="-228600" algn="l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2"/>
                </a:solidFill>
              </a:rPr>
              <a:t>more references to</a:t>
            </a:r>
            <a:br>
              <a:rPr lang="en-US" sz="2800" kern="1200" dirty="0">
                <a:solidFill>
                  <a:schemeClr val="tx2"/>
                </a:solidFill>
              </a:rPr>
            </a:br>
            <a:r>
              <a:rPr lang="en-US" sz="2800" kern="1200" dirty="0">
                <a:solidFill>
                  <a:schemeClr val="tx2"/>
                </a:solidFill>
              </a:rPr>
              <a:t>governments, civil-military</a:t>
            </a:r>
            <a:br>
              <a:rPr lang="en-US" sz="2800" kern="1200" dirty="0">
                <a:solidFill>
                  <a:schemeClr val="tx2"/>
                </a:solidFill>
              </a:rPr>
            </a:br>
            <a:r>
              <a:rPr lang="en-US" sz="2800" kern="1200" dirty="0">
                <a:solidFill>
                  <a:schemeClr val="tx2"/>
                </a:solidFill>
              </a:rPr>
              <a:t>coordination, community</a:t>
            </a:r>
            <a:br>
              <a:rPr lang="en-US" sz="2800" kern="1200" dirty="0">
                <a:solidFill>
                  <a:schemeClr val="tx2"/>
                </a:solidFill>
              </a:rPr>
            </a:br>
            <a:r>
              <a:rPr lang="en-US" sz="2800" kern="1200" dirty="0">
                <a:solidFill>
                  <a:schemeClr val="tx2"/>
                </a:solidFill>
              </a:rPr>
              <a:t>self-help, and environmental</a:t>
            </a:r>
            <a:br>
              <a:rPr lang="en-US" sz="2800" kern="1200" dirty="0">
                <a:solidFill>
                  <a:schemeClr val="tx2"/>
                </a:solidFill>
              </a:rPr>
            </a:br>
            <a:r>
              <a:rPr lang="en-US" sz="2800" kern="1200" dirty="0">
                <a:solidFill>
                  <a:schemeClr val="tx2"/>
                </a:solidFill>
              </a:rPr>
              <a:t>considerations; and</a:t>
            </a:r>
          </a:p>
          <a:p>
            <a:pPr marL="548640" lvl="1" indent="-228600" algn="l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2"/>
                </a:solidFill>
              </a:rPr>
              <a:t>early addition of text on sexual harassment and abuse.</a:t>
            </a:r>
            <a:endParaRPr lang="en-US" sz="2400" kern="1200" dirty="0">
              <a:solidFill>
                <a:schemeClr val="tx1"/>
              </a:solidFill>
            </a:endParaRP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B7F7F8ED-1024-42DF-ACAA-811364E82046}"/>
              </a:ext>
            </a:extLst>
          </p:cNvPr>
          <p:cNvSpPr txBox="1">
            <a:spLocks/>
          </p:cNvSpPr>
          <p:nvPr/>
        </p:nvSpPr>
        <p:spPr>
          <a:xfrm>
            <a:off x="844217" y="648561"/>
            <a:ext cx="6354867" cy="300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hangingPunct="1"/>
            <a:r>
              <a:rPr lang="en-GB" b="1" dirty="0">
                <a:solidFill>
                  <a:srgbClr val="773CBE"/>
                </a:solidFill>
              </a:rPr>
              <a:t>Core Humanitarian Standard</a:t>
            </a:r>
            <a:endParaRPr lang="en-GB" dirty="0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7A844267-CAAA-4872-94D6-829EF8A3EA05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6386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543655" y="431773"/>
            <a:ext cx="6117963" cy="8386479"/>
          </a:xfrm>
          <a:prstGeom prst="rect">
            <a:avLst/>
          </a:prstGeom>
          <a:solidFill>
            <a:srgbClr val="E5EEED"/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0F670923-6D46-43D3-99E9-F7120B408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264" y="2450134"/>
            <a:ext cx="4076798" cy="485333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19036-0102-4B0E-977A-C9E1A0FC3AB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942114" y="1240971"/>
            <a:ext cx="7661747" cy="778691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Stronger focus on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rgbClr val="00B297"/>
                </a:solidFill>
              </a:rPr>
              <a:t>community engagement </a:t>
            </a:r>
            <a:r>
              <a:rPr lang="en-US" sz="2800" dirty="0">
                <a:solidFill>
                  <a:schemeClr val="tx2"/>
                </a:solidFill>
              </a:rPr>
              <a:t>including new diagram in chapter introduction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Standard on general quality programming deleted, integrated throughout the chapter instead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1AD8D"/>
                </a:solidFill>
              </a:rPr>
              <a:t>Drainage</a:t>
            </a:r>
            <a:r>
              <a:rPr lang="en-US" sz="2800" dirty="0">
                <a:solidFill>
                  <a:schemeClr val="tx2"/>
                </a:solidFill>
              </a:rPr>
              <a:t> standard removed. Topic now covered in both WASH and Shelter and Settlement chapters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New section/standard: </a:t>
            </a:r>
            <a:r>
              <a:rPr lang="en-US" sz="2800" b="1" dirty="0">
                <a:solidFill>
                  <a:srgbClr val="11AD8D"/>
                </a:solidFill>
              </a:rPr>
              <a:t>WASH in disease outbreaks and healthcare settings</a:t>
            </a:r>
          </a:p>
          <a:p>
            <a:pPr marL="64008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Lessons learned from Ebola response</a:t>
            </a:r>
          </a:p>
          <a:p>
            <a:pPr marL="64008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Covers community-based response and infection prevention and control (IPC) in facilities</a:t>
            </a:r>
          </a:p>
          <a:p>
            <a:pPr marL="64008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New diagram (pictured)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2A5EEC6D-BB33-420E-9C7F-445347937BAD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FB3270AB-48C5-46E0-9AA0-1296A338B82A}"/>
              </a:ext>
            </a:extLst>
          </p:cNvPr>
          <p:cNvSpPr txBox="1">
            <a:spLocks/>
          </p:cNvSpPr>
          <p:nvPr/>
        </p:nvSpPr>
        <p:spPr>
          <a:xfrm>
            <a:off x="5241340" y="450789"/>
            <a:ext cx="3314831" cy="929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hangingPunct="1"/>
            <a:r>
              <a:rPr lang="en-GB" b="1" dirty="0">
                <a:solidFill>
                  <a:srgbClr val="773CBE"/>
                </a:solidFill>
              </a:rPr>
              <a:t>WASH</a:t>
            </a:r>
            <a:endParaRPr lang="en-GB" dirty="0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90186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E7A6B-0155-4B37-B40A-A562C05593D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93800" y="3940632"/>
            <a:ext cx="10617200" cy="4760079"/>
          </a:xfrm>
        </p:spPr>
        <p:txBody>
          <a:bodyPr>
            <a:normAutofit/>
          </a:bodyPr>
          <a:lstStyle/>
          <a:p>
            <a:pPr marL="274320" lvl="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rgbClr val="000000"/>
                </a:solidFill>
              </a:rPr>
              <a:t>Slightly </a:t>
            </a:r>
            <a:r>
              <a:rPr lang="en-US" sz="3200" b="1" kern="1200" dirty="0">
                <a:solidFill>
                  <a:srgbClr val="00B297"/>
                </a:solidFill>
              </a:rPr>
              <a:t>simplified</a:t>
            </a:r>
            <a:r>
              <a:rPr lang="en-US" sz="3200" kern="1200" dirty="0">
                <a:solidFill>
                  <a:srgbClr val="000000"/>
                </a:solidFill>
              </a:rPr>
              <a:t> structure which emphasizes interrelated food security and nutrition assessments, analysis and complementary programming.</a:t>
            </a:r>
          </a:p>
          <a:p>
            <a:pPr marL="274320" lvl="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rgbClr val="00B297"/>
                </a:solidFill>
              </a:rPr>
              <a:t>Cash and vouchers</a:t>
            </a:r>
            <a:r>
              <a:rPr lang="en-US" sz="3200" kern="1200" dirty="0">
                <a:solidFill>
                  <a:schemeClr val="tx2"/>
                </a:solidFill>
              </a:rPr>
              <a:t>, </a:t>
            </a:r>
            <a:r>
              <a:rPr lang="en-US" sz="3200" kern="1200" dirty="0">
                <a:solidFill>
                  <a:srgbClr val="00B297"/>
                </a:solidFill>
              </a:rPr>
              <a:t>Supply chain management </a:t>
            </a:r>
            <a:r>
              <a:rPr lang="en-US" sz="3200" kern="1200" dirty="0">
                <a:solidFill>
                  <a:srgbClr val="000000"/>
                </a:solidFill>
              </a:rPr>
              <a:t>and </a:t>
            </a:r>
            <a:r>
              <a:rPr lang="en-US" sz="3200" kern="1200" dirty="0">
                <a:solidFill>
                  <a:srgbClr val="00B297"/>
                </a:solidFill>
              </a:rPr>
              <a:t>Markets </a:t>
            </a:r>
            <a:r>
              <a:rPr lang="en-US" sz="3200" kern="1200" dirty="0">
                <a:solidFill>
                  <a:srgbClr val="000000"/>
                </a:solidFill>
              </a:rPr>
              <a:t>standards removed from the chapter, replaced with a new Appendix in What is Sphere and integrated throughout the Handbook.</a:t>
            </a:r>
          </a:p>
          <a:p>
            <a:pPr marL="274320" lvl="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1" kern="1200" dirty="0">
                <a:solidFill>
                  <a:srgbClr val="00B297"/>
                </a:solidFill>
              </a:rPr>
              <a:t>Assessments</a:t>
            </a:r>
            <a:r>
              <a:rPr lang="en-US" sz="3200" kern="1200" dirty="0">
                <a:solidFill>
                  <a:srgbClr val="000000"/>
                </a:solidFill>
              </a:rPr>
              <a:t> section including two distinct assessment standards (</a:t>
            </a:r>
            <a:r>
              <a:rPr lang="en-US" sz="3200" i="1" kern="1200" dirty="0">
                <a:solidFill>
                  <a:srgbClr val="000000"/>
                </a:solidFill>
              </a:rPr>
              <a:t>remains</a:t>
            </a:r>
            <a:r>
              <a:rPr lang="en-US" sz="3200" kern="1200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6403BC-D917-4F14-B720-F07D0B1FF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94" y="583241"/>
            <a:ext cx="2951333" cy="29202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DB96490A-C5B1-4B87-A8A4-EF6F951D3DC4}"/>
              </a:ext>
            </a:extLst>
          </p:cNvPr>
          <p:cNvSpPr txBox="1">
            <a:spLocks/>
          </p:cNvSpPr>
          <p:nvPr/>
        </p:nvSpPr>
        <p:spPr>
          <a:xfrm>
            <a:off x="4143829" y="1257753"/>
            <a:ext cx="5675086" cy="1596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hangingPunct="1"/>
            <a:r>
              <a:rPr lang="en-GB" b="1" dirty="0">
                <a:solidFill>
                  <a:srgbClr val="773CBE"/>
                </a:solidFill>
              </a:rPr>
              <a:t>Food Security and Nutrition</a:t>
            </a:r>
            <a:endParaRPr lang="en-GB" dirty="0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34F2309-678F-4999-A511-E9C95F93F919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53231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72A60-3F8B-4F7D-B49D-FEB9A12F785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68060" y="1378675"/>
            <a:ext cx="11569245" cy="4575494"/>
          </a:xfrm>
        </p:spPr>
        <p:txBody>
          <a:bodyPr>
            <a:normAutofit/>
          </a:bodyPr>
          <a:lstStyle/>
          <a:p>
            <a:pPr marL="442913" lvl="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900" kern="1200" dirty="0">
              <a:solidFill>
                <a:schemeClr val="tx2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GB" sz="2900" b="1" dirty="0">
                <a:solidFill>
                  <a:srgbClr val="11AD8D"/>
                </a:solidFill>
              </a:rPr>
              <a:t>Simplified structure </a:t>
            </a:r>
            <a:r>
              <a:rPr lang="en-GB" sz="2900" dirty="0">
                <a:solidFill>
                  <a:schemeClr val="tx2"/>
                </a:solidFill>
              </a:rPr>
              <a:t>7 standards, no sub-sections</a:t>
            </a:r>
            <a:endParaRPr lang="en-GB" sz="2900" b="1" dirty="0">
              <a:solidFill>
                <a:srgbClr val="11AD8D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GB" sz="2900" dirty="0">
                <a:solidFill>
                  <a:schemeClr val="tx2"/>
                </a:solidFill>
              </a:rPr>
              <a:t>All NFI standards from 2011 integrated into single</a:t>
            </a:r>
            <a:br>
              <a:rPr lang="en-GB" sz="2900" dirty="0">
                <a:solidFill>
                  <a:schemeClr val="tx2"/>
                </a:solidFill>
              </a:rPr>
            </a:br>
            <a:r>
              <a:rPr lang="en-GB" sz="2900" b="1" dirty="0">
                <a:solidFill>
                  <a:srgbClr val="11AD8D"/>
                </a:solidFill>
              </a:rPr>
              <a:t>Household items </a:t>
            </a:r>
            <a:r>
              <a:rPr lang="en-GB" sz="2900" dirty="0">
                <a:solidFill>
                  <a:schemeClr val="tx2"/>
                </a:solidFill>
              </a:rPr>
              <a:t>standard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GB" sz="2900" dirty="0">
                <a:solidFill>
                  <a:schemeClr val="tx2"/>
                </a:solidFill>
              </a:rPr>
              <a:t>New </a:t>
            </a:r>
            <a:r>
              <a:rPr lang="en-GB" sz="2900" b="1" dirty="0">
                <a:solidFill>
                  <a:srgbClr val="11AD8D"/>
                </a:solidFill>
              </a:rPr>
              <a:t>Security of tenure </a:t>
            </a:r>
            <a:r>
              <a:rPr lang="en-GB" sz="2900" dirty="0">
                <a:solidFill>
                  <a:schemeClr val="tx2"/>
                </a:solidFill>
              </a:rPr>
              <a:t>standard. </a:t>
            </a:r>
          </a:p>
          <a:p>
            <a:pPr marL="64008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900" dirty="0">
                <a:solidFill>
                  <a:schemeClr val="tx2"/>
                </a:solidFill>
              </a:rPr>
              <a:t>Presented as actions and guidance notes in 2011</a:t>
            </a:r>
          </a:p>
          <a:p>
            <a:pPr marL="64008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900" dirty="0">
                <a:solidFill>
                  <a:schemeClr val="tx2"/>
                </a:solidFill>
              </a:rPr>
              <a:t>Reflects increased importance of shelter solutions</a:t>
            </a:r>
            <a:br>
              <a:rPr lang="en-GB" sz="2900" dirty="0">
                <a:solidFill>
                  <a:schemeClr val="tx2"/>
                </a:solidFill>
              </a:rPr>
            </a:br>
            <a:r>
              <a:rPr lang="en-GB" sz="2900" dirty="0">
                <a:solidFill>
                  <a:schemeClr val="tx2"/>
                </a:solidFill>
              </a:rPr>
              <a:t>outside camps</a:t>
            </a:r>
            <a:endParaRPr lang="en-GB" sz="1900" kern="12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0D500A-15C0-4102-867C-71FED30734BE}"/>
              </a:ext>
            </a:extLst>
          </p:cNvPr>
          <p:cNvGrpSpPr/>
          <p:nvPr/>
        </p:nvGrpSpPr>
        <p:grpSpPr>
          <a:xfrm>
            <a:off x="967534" y="5942831"/>
            <a:ext cx="11069731" cy="1647321"/>
            <a:chOff x="803200" y="4492097"/>
            <a:chExt cx="11069731" cy="164732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5F9220C-7724-4181-8965-895D46940FFE}"/>
                </a:ext>
              </a:extLst>
            </p:cNvPr>
            <p:cNvSpPr/>
            <p:nvPr/>
          </p:nvSpPr>
          <p:spPr>
            <a:xfrm>
              <a:off x="803200" y="4493498"/>
              <a:ext cx="1463040" cy="1645920"/>
            </a:xfrm>
            <a:prstGeom prst="roundRect">
              <a:avLst/>
            </a:prstGeom>
            <a:solidFill>
              <a:srgbClr val="EDF3F1"/>
            </a:solidFill>
            <a:ln w="28575" cap="flat" cmpd="sng" algn="ctr">
              <a:solidFill>
                <a:srgbClr val="3DA09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kern="1200" dirty="0">
                  <a:solidFill>
                    <a:srgbClr val="3CA19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Planning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CA19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37088CD-91EE-4663-8572-FD94B20D8F68}"/>
                </a:ext>
              </a:extLst>
            </p:cNvPr>
            <p:cNvSpPr/>
            <p:nvPr/>
          </p:nvSpPr>
          <p:spPr>
            <a:xfrm>
              <a:off x="4004039" y="4492097"/>
              <a:ext cx="1463040" cy="1645920"/>
            </a:xfrm>
            <a:prstGeom prst="roundRect">
              <a:avLst/>
            </a:prstGeom>
            <a:solidFill>
              <a:srgbClr val="EDF3F1"/>
            </a:solidFill>
            <a:ln w="28575" cap="flat" cmpd="sng" algn="ctr">
              <a:solidFill>
                <a:srgbClr val="3DA09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CA194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Living Space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B2F3FFD-5962-4032-AACB-D986B30EC7AF}"/>
                </a:ext>
              </a:extLst>
            </p:cNvPr>
            <p:cNvSpPr/>
            <p:nvPr/>
          </p:nvSpPr>
          <p:spPr>
            <a:xfrm>
              <a:off x="2402576" y="4492097"/>
              <a:ext cx="1463040" cy="1645920"/>
            </a:xfrm>
            <a:prstGeom prst="roundRect">
              <a:avLst/>
            </a:prstGeom>
            <a:solidFill>
              <a:srgbClr val="EDF3F1"/>
            </a:solidFill>
            <a:ln w="28575" cap="flat" cmpd="sng" algn="ctr">
              <a:solidFill>
                <a:srgbClr val="3DA09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CA194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Location and settlement planning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96FB97C-B47A-43ED-B019-B1D2206FA6B7}"/>
                </a:ext>
              </a:extLst>
            </p:cNvPr>
            <p:cNvSpPr/>
            <p:nvPr/>
          </p:nvSpPr>
          <p:spPr>
            <a:xfrm>
              <a:off x="7206965" y="4492099"/>
              <a:ext cx="1463040" cy="1645920"/>
            </a:xfrm>
            <a:prstGeom prst="roundRect">
              <a:avLst/>
            </a:prstGeom>
            <a:solidFill>
              <a:srgbClr val="EDF3F1"/>
            </a:solidFill>
            <a:ln w="28575" cap="flat" cmpd="sng" algn="ctr">
              <a:solidFill>
                <a:srgbClr val="3DA09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CA194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Technical assistance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4C891AB-86E7-41F7-A40C-CBF820F055A5}"/>
                </a:ext>
              </a:extLst>
            </p:cNvPr>
            <p:cNvSpPr/>
            <p:nvPr/>
          </p:nvSpPr>
          <p:spPr>
            <a:xfrm>
              <a:off x="8808428" y="4492099"/>
              <a:ext cx="1463040" cy="1645920"/>
            </a:xfrm>
            <a:prstGeom prst="roundRect">
              <a:avLst/>
            </a:prstGeom>
            <a:solidFill>
              <a:srgbClr val="EDF3F1"/>
            </a:solidFill>
            <a:ln w="28575" cap="flat" cmpd="sng" algn="ctr">
              <a:solidFill>
                <a:srgbClr val="3DA09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CA194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Security of tenure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BB4B374-9969-4725-BAAE-6D62B129D736}"/>
                </a:ext>
              </a:extLst>
            </p:cNvPr>
            <p:cNvSpPr/>
            <p:nvPr/>
          </p:nvSpPr>
          <p:spPr>
            <a:xfrm>
              <a:off x="10409891" y="4492099"/>
              <a:ext cx="1463040" cy="1645920"/>
            </a:xfrm>
            <a:prstGeom prst="roundRect">
              <a:avLst/>
            </a:prstGeom>
            <a:solidFill>
              <a:srgbClr val="EDF3F1"/>
            </a:solidFill>
            <a:ln w="28575" cap="flat" cmpd="sng" algn="ctr">
              <a:solidFill>
                <a:srgbClr val="3DA09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CA194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Environ-mental  Sustain-ability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C1F93E4-12EB-4FA6-9A1F-04C06D17B9C2}"/>
                </a:ext>
              </a:extLst>
            </p:cNvPr>
            <p:cNvSpPr/>
            <p:nvPr/>
          </p:nvSpPr>
          <p:spPr>
            <a:xfrm>
              <a:off x="5605502" y="4492099"/>
              <a:ext cx="1463040" cy="1645920"/>
            </a:xfrm>
            <a:prstGeom prst="roundRect">
              <a:avLst/>
            </a:prstGeom>
            <a:solidFill>
              <a:srgbClr val="EDF3F1"/>
            </a:solidFill>
            <a:ln w="28575" cap="flat" cmpd="sng" algn="ctr">
              <a:solidFill>
                <a:srgbClr val="3DA09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CA194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Household Items</a:t>
              </a:r>
            </a:p>
          </p:txBody>
        </p:sp>
      </p:grpSp>
      <p:sp>
        <p:nvSpPr>
          <p:cNvPr id="14" name="Slide Number">
            <a:extLst>
              <a:ext uri="{FF2B5EF4-FFF2-40B4-BE49-F238E27FC236}">
                <a16:creationId xmlns:a16="http://schemas.microsoft.com/office/drawing/2014/main" id="{FCEC5C07-7A71-4B24-9773-BFF07EBA63FA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CB27F69D-508D-49B6-9A70-10610B85D8C6}"/>
              </a:ext>
            </a:extLst>
          </p:cNvPr>
          <p:cNvSpPr txBox="1">
            <a:spLocks/>
          </p:cNvSpPr>
          <p:nvPr/>
        </p:nvSpPr>
        <p:spPr>
          <a:xfrm>
            <a:off x="967534" y="948666"/>
            <a:ext cx="8061003" cy="1130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hangingPunct="1"/>
            <a:r>
              <a:rPr lang="en-GB" b="1" dirty="0">
                <a:solidFill>
                  <a:srgbClr val="773CBE"/>
                </a:solidFill>
              </a:rPr>
              <a:t>Shelter and Settlement</a:t>
            </a:r>
            <a:endParaRPr lang="en-GB" dirty="0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6EE209-B688-42C1-BD6F-4A8B1C14F207}"/>
              </a:ext>
            </a:extLst>
          </p:cNvPr>
          <p:cNvSpPr txBox="1"/>
          <p:nvPr/>
        </p:nvSpPr>
        <p:spPr>
          <a:xfrm>
            <a:off x="967535" y="7684016"/>
            <a:ext cx="6265342" cy="379591"/>
          </a:xfrm>
          <a:prstGeom prst="rect">
            <a:avLst/>
          </a:prstGeom>
          <a:gradFill flip="none" rotWithShape="1">
            <a:gsLst>
              <a:gs pos="0">
                <a:srgbClr val="773CBE"/>
              </a:gs>
              <a:gs pos="100000">
                <a:schemeClr val="bg1"/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Broad</a:t>
            </a:r>
            <a:r>
              <a:rPr lang="en-US" b="1" dirty="0">
                <a:solidFill>
                  <a:srgbClr val="2E1F13"/>
                </a:solidFill>
              </a:rPr>
              <a:t>                                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2E1F13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2E1F13"/>
                </a:solidFill>
              </a:rPr>
              <a:t>                          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2E1F13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Wingdings" panose="05000000000000000000" pitchFamily="2" charset="2"/>
              </a:rPr>
              <a:t> Detailed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2E1F13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107BC2-0CD4-4418-B619-5BEFF77C03B2}"/>
              </a:ext>
            </a:extLst>
          </p:cNvPr>
          <p:cNvCxnSpPr/>
          <p:nvPr/>
        </p:nvCxnSpPr>
        <p:spPr>
          <a:xfrm>
            <a:off x="7298189" y="7662245"/>
            <a:ext cx="0" cy="379591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3AAD0CD-C9EB-4427-927A-31932753B0E7}"/>
              </a:ext>
            </a:extLst>
          </p:cNvPr>
          <p:cNvSpPr txBox="1"/>
          <p:nvPr/>
        </p:nvSpPr>
        <p:spPr>
          <a:xfrm>
            <a:off x="7464971" y="7686476"/>
            <a:ext cx="4567673" cy="37959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Overarching considerations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sym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6384227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398180-3382-48C4-9D15-E3DC70FC0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11333" r="1" b="1"/>
          <a:stretch/>
        </p:blipFill>
        <p:spPr>
          <a:xfrm>
            <a:off x="-21751" y="1"/>
            <a:ext cx="13004780" cy="97535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9F597B-4F32-487E-99C1-551A01631F8A}"/>
              </a:ext>
            </a:extLst>
          </p:cNvPr>
          <p:cNvSpPr txBox="1"/>
          <p:nvPr/>
        </p:nvSpPr>
        <p:spPr>
          <a:xfrm>
            <a:off x="8815066" y="8975826"/>
            <a:ext cx="372217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Arie Kievit/Netherlands Red Cross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AB0BAD-9E3F-4B9A-AF9A-FB3AC65D09B6}"/>
              </a:ext>
            </a:extLst>
          </p:cNvPr>
          <p:cNvSpPr/>
          <p:nvPr/>
        </p:nvSpPr>
        <p:spPr>
          <a:xfrm>
            <a:off x="478971" y="436650"/>
            <a:ext cx="12058269" cy="8262125"/>
          </a:xfrm>
          <a:prstGeom prst="rect">
            <a:avLst/>
          </a:prstGeom>
          <a:solidFill>
            <a:schemeClr val="tx1">
              <a:lumMod val="20000"/>
              <a:lumOff val="80000"/>
              <a:alpha val="86000"/>
            </a:schemeClr>
          </a:solidFill>
          <a:ln>
            <a:noFill/>
          </a:ln>
          <a:effectLst>
            <a:outerShdw blurRad="2032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9" name="Body">
            <a:extLst>
              <a:ext uri="{FF2B5EF4-FFF2-40B4-BE49-F238E27FC236}">
                <a16:creationId xmlns:a16="http://schemas.microsoft.com/office/drawing/2014/main" id="{1AE532F6-48EE-4A16-9D57-42AC5BBA47C1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70856" y="696688"/>
            <a:ext cx="11529781" cy="789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743200" lvl="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200" kern="1200" dirty="0">
                <a:solidFill>
                  <a:srgbClr val="000000"/>
                </a:solidFill>
              </a:rPr>
              <a:t>Simplified chapter title</a:t>
            </a:r>
          </a:p>
          <a:p>
            <a:pPr marL="28575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200" kern="1200" dirty="0">
                <a:solidFill>
                  <a:srgbClr val="000000"/>
                </a:solidFill>
              </a:rPr>
              <a:t>New section in introduction:</a:t>
            </a:r>
            <a:br>
              <a:rPr lang="en-GB" sz="3200" kern="1200" dirty="0">
                <a:solidFill>
                  <a:srgbClr val="000000"/>
                </a:solidFill>
              </a:rPr>
            </a:br>
            <a:r>
              <a:rPr lang="en-GB" sz="3200" b="1" kern="1200" dirty="0">
                <a:solidFill>
                  <a:srgbClr val="11AD8D"/>
                </a:solidFill>
              </a:rPr>
              <a:t>Special considerations to protect healthcare</a:t>
            </a:r>
            <a:endParaRPr lang="en-GB" sz="3200" kern="1200" dirty="0">
              <a:solidFill>
                <a:srgbClr val="11AD8D"/>
              </a:solidFill>
            </a:endParaRPr>
          </a:p>
          <a:p>
            <a:pPr marL="28575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200" kern="1200" dirty="0">
                <a:solidFill>
                  <a:srgbClr val="000000"/>
                </a:solidFill>
              </a:rPr>
              <a:t>Health systems - Leadership and coordination 2011 standard removed, content integrated</a:t>
            </a:r>
          </a:p>
          <a:p>
            <a:pPr marL="285750" lvl="1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200" kern="1200" dirty="0">
                <a:solidFill>
                  <a:srgbClr val="000000"/>
                </a:solidFill>
              </a:rPr>
              <a:t>Prioritising health services 2011 standard removed, content integrated</a:t>
            </a:r>
          </a:p>
          <a:p>
            <a:pPr marL="285750" lvl="1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200" kern="1200" dirty="0">
                <a:solidFill>
                  <a:srgbClr val="000000"/>
                </a:solidFill>
              </a:rPr>
              <a:t>Sexual and reproductive health section restructured to 3 standards, including an updated introduction and a new standard:</a:t>
            </a:r>
            <a:br>
              <a:rPr lang="en-GB" sz="3200" kern="1200" dirty="0">
                <a:solidFill>
                  <a:srgbClr val="000000"/>
                </a:solidFill>
              </a:rPr>
            </a:br>
            <a:r>
              <a:rPr lang="en-GB" sz="3200" b="1" kern="1200" dirty="0">
                <a:solidFill>
                  <a:srgbClr val="11AD8D"/>
                </a:solidFill>
              </a:rPr>
              <a:t>Sexual violence and clinical management of rape</a:t>
            </a:r>
          </a:p>
          <a:p>
            <a:pPr marL="285750" lvl="1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200" kern="1200" dirty="0">
                <a:solidFill>
                  <a:srgbClr val="000000"/>
                </a:solidFill>
              </a:rPr>
              <a:t>New standard: </a:t>
            </a:r>
            <a:r>
              <a:rPr lang="en-GB" sz="3200" b="1" kern="1200" dirty="0">
                <a:solidFill>
                  <a:srgbClr val="11AD8D"/>
                </a:solidFill>
              </a:rPr>
              <a:t>Palliative care</a:t>
            </a:r>
            <a:r>
              <a:rPr lang="en-GB" sz="3200" kern="1200" dirty="0">
                <a:solidFill>
                  <a:srgbClr val="000000"/>
                </a:solidFill>
              </a:rPr>
              <a:t>, reflects an ageing population and protracted situations. (The Non-communicable diseases section was new in 2011)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D25B1DE-7EBE-4C1B-A8AE-708C2F66C77D}"/>
              </a:ext>
            </a:extLst>
          </p:cNvPr>
          <p:cNvSpPr txBox="1">
            <a:spLocks/>
          </p:cNvSpPr>
          <p:nvPr/>
        </p:nvSpPr>
        <p:spPr>
          <a:xfrm>
            <a:off x="1156563" y="130216"/>
            <a:ext cx="2326860" cy="200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defTabSz="914400" hangingPunct="1">
              <a:lnSpc>
                <a:spcPct val="90000"/>
              </a:lnSpc>
              <a:spcBef>
                <a:spcPct val="0"/>
              </a:spcBef>
            </a:pPr>
            <a:r>
              <a:rPr lang="en-GB" sz="4000" kern="1200" dirty="0">
                <a:solidFill>
                  <a:srgbClr val="37298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Health</a:t>
            </a:r>
            <a:endParaRPr lang="en-US" sz="4000" kern="1200" dirty="0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7591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arget icon png">
            <a:extLst>
              <a:ext uri="{FF2B5EF4-FFF2-40B4-BE49-F238E27FC236}">
                <a16:creationId xmlns:a16="http://schemas.microsoft.com/office/drawing/2014/main" id="{555C4E17-B7B6-43C8-A89A-A83BC9AD7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" y="5927082"/>
            <a:ext cx="1791412" cy="179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rogress icon png">
            <a:extLst>
              <a:ext uri="{FF2B5EF4-FFF2-40B4-BE49-F238E27FC236}">
                <a16:creationId xmlns:a16="http://schemas.microsoft.com/office/drawing/2014/main" id="{092C9FA2-6120-419C-BB19-F8F6C59B7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" y="4015505"/>
            <a:ext cx="1791412" cy="179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ick in circle icon png">
            <a:extLst>
              <a:ext uri="{FF2B5EF4-FFF2-40B4-BE49-F238E27FC236}">
                <a16:creationId xmlns:a16="http://schemas.microsoft.com/office/drawing/2014/main" id="{68A1AA62-3A36-4014-82DE-E3D92A9F5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55" y="2106164"/>
            <a:ext cx="1789176" cy="17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">
            <a:extLst>
              <a:ext uri="{FF2B5EF4-FFF2-40B4-BE49-F238E27FC236}">
                <a16:creationId xmlns:a16="http://schemas.microsoft.com/office/drawing/2014/main" id="{9F698A4B-0065-403E-8F77-6C5FFF6C617C}"/>
              </a:ext>
            </a:extLst>
          </p:cNvPr>
          <p:cNvSpPr txBox="1">
            <a:spLocks/>
          </p:cNvSpPr>
          <p:nvPr/>
        </p:nvSpPr>
        <p:spPr>
          <a:xfrm>
            <a:off x="833819" y="895987"/>
            <a:ext cx="9934874" cy="1090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hangingPunct="1"/>
            <a:r>
              <a:rPr lang="en-GB" b="1" dirty="0">
                <a:solidFill>
                  <a:srgbClr val="773CBE"/>
                </a:solidFill>
              </a:rPr>
              <a:t>Indicators</a:t>
            </a:r>
            <a:endParaRPr lang="en-GB" dirty="0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AAF9210-0B30-45CB-B509-EAF1100DC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765402"/>
              </p:ext>
            </p:extLst>
          </p:nvPr>
        </p:nvGraphicFramePr>
        <p:xfrm>
          <a:off x="2689861" y="2106165"/>
          <a:ext cx="9768839" cy="56123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825">
                  <a:extLst>
                    <a:ext uri="{9D8B030D-6E8A-4147-A177-3AD203B41FA5}">
                      <a16:colId xmlns:a16="http://schemas.microsoft.com/office/drawing/2014/main" val="3215493912"/>
                    </a:ext>
                  </a:extLst>
                </a:gridCol>
                <a:gridCol w="6774014">
                  <a:extLst>
                    <a:ext uri="{9D8B030D-6E8A-4147-A177-3AD203B41FA5}">
                      <a16:colId xmlns:a16="http://schemas.microsoft.com/office/drawing/2014/main" val="1056698888"/>
                    </a:ext>
                  </a:extLst>
                </a:gridCol>
              </a:tblGrid>
              <a:tr h="182980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2E1F1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Process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400" b="1" noProof="0" dirty="0">
                          <a:solidFill>
                            <a:srgbClr val="11AD8D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 / No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400" noProof="0" dirty="0">
                          <a:solidFill>
                            <a:srgbClr val="2E1F1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“There are no human faeces present in the environment in which people live, learn and work”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3918325"/>
                  </a:ext>
                </a:extLst>
              </a:tr>
              <a:tr h="1952718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2E1F1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Progress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400" b="1" noProof="0" dirty="0">
                          <a:solidFill>
                            <a:srgbClr val="11AD8D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Establish baseline and measure progress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400" noProof="0" dirty="0">
                          <a:solidFill>
                            <a:srgbClr val="2E1F1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“Percentage of recipients who are satisfied with menstrual hygiene management materials and facilities”</a:t>
                      </a:r>
                      <a:endParaRPr lang="en-GB" sz="18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2490298"/>
                  </a:ext>
                </a:extLst>
              </a:tr>
              <a:tr h="182980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2E1F1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Target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11AD8D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 Bold"/>
                        </a:rPr>
                        <a:t>Stated numerical target(s)</a:t>
                      </a:r>
                    </a:p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2E1F13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 Bold"/>
                        </a:rPr>
                        <a:t>“Percentage of MAM cases with access to treatment services (coverage)</a:t>
                      </a:r>
                      <a:br>
                        <a:rPr lang="en-GB" sz="24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2E1F13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 Bold"/>
                        </a:rPr>
                      </a:br>
                      <a:r>
                        <a:rPr lang="en-GB" sz="24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2E1F13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 Bold"/>
                        </a:rPr>
                        <a:t>&gt;50% rural, &gt;70% urban, &gt;90% formal camps”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7880873"/>
                  </a:ext>
                </a:extLst>
              </a:tr>
            </a:tbl>
          </a:graphicData>
        </a:graphic>
      </p:graphicFrame>
      <p:sp>
        <p:nvSpPr>
          <p:cNvPr id="10" name="Slide Number">
            <a:extLst>
              <a:ext uri="{FF2B5EF4-FFF2-40B4-BE49-F238E27FC236}">
                <a16:creationId xmlns:a16="http://schemas.microsoft.com/office/drawing/2014/main" id="{B5C0F5F0-0F24-499F-83A0-D36D0B356704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42298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212944-976C-4B0A-BA0D-DB40CC79D8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0" r="17803"/>
          <a:stretch/>
        </p:blipFill>
        <p:spPr>
          <a:xfrm>
            <a:off x="20" y="10"/>
            <a:ext cx="5438254" cy="9753590"/>
          </a:xfrm>
          <a:prstGeom prst="rect">
            <a:avLst/>
          </a:prstGeom>
          <a:effectLst/>
        </p:spPr>
      </p:pic>
      <p:sp>
        <p:nvSpPr>
          <p:cNvPr id="11" name="Slide Number">
            <a:extLst>
              <a:ext uri="{FF2B5EF4-FFF2-40B4-BE49-F238E27FC236}">
                <a16:creationId xmlns:a16="http://schemas.microsoft.com/office/drawing/2014/main" id="{D1FDC8E1-D7D5-4469-9114-0403024AEE35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3" name="Body">
            <a:extLst>
              <a:ext uri="{FF2B5EF4-FFF2-40B4-BE49-F238E27FC236}">
                <a16:creationId xmlns:a16="http://schemas.microsoft.com/office/drawing/2014/main" id="{A755C962-26F2-4A13-A88E-AC01A1CA6B12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5181597" y="2371122"/>
            <a:ext cx="7032477" cy="6725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17220" indent="-571500" algn="l" defTabSz="9144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sz="4000" b="1" kern="1200" dirty="0">
                <a:solidFill>
                  <a:srgbClr val="11AD8D"/>
                </a:solidFill>
                <a:latin typeface="Open Sans Regular"/>
                <a:ea typeface="+mn-ea"/>
                <a:cs typeface="+mn-cs"/>
              </a:rPr>
              <a:t>Focus on people</a:t>
            </a:r>
            <a:r>
              <a:rPr lang="en-GB" sz="40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, community engagement and supporting local action</a:t>
            </a:r>
          </a:p>
          <a:p>
            <a:pPr marL="1074420" indent="-571500" algn="l" defTabSz="9144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sz="40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Great attention to</a:t>
            </a:r>
            <a:br>
              <a:rPr lang="en-GB" sz="4000" b="1" kern="1200" dirty="0">
                <a:solidFill>
                  <a:srgbClr val="11AD8D"/>
                </a:solidFill>
                <a:latin typeface="Open Sans Regular"/>
                <a:ea typeface="+mn-ea"/>
                <a:cs typeface="+mn-cs"/>
              </a:rPr>
            </a:br>
            <a:r>
              <a:rPr lang="en-GB" sz="4000" b="1" kern="1200" dirty="0">
                <a:solidFill>
                  <a:srgbClr val="11AD8D"/>
                </a:solidFill>
                <a:latin typeface="Open Sans Regular"/>
                <a:ea typeface="+mn-ea"/>
                <a:cs typeface="+mn-cs"/>
              </a:rPr>
              <a:t>use in context</a:t>
            </a:r>
            <a:endParaRPr lang="en-GB" sz="4000" kern="1200" dirty="0">
              <a:solidFill>
                <a:schemeClr val="tx2"/>
              </a:solidFill>
              <a:latin typeface="Open Sans Regular"/>
              <a:ea typeface="+mn-ea"/>
              <a:cs typeface="+mn-cs"/>
            </a:endParaRPr>
          </a:p>
          <a:p>
            <a:pPr marL="1074420" indent="-571500" algn="l" defTabSz="9144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sz="4000" b="1" kern="1200" dirty="0">
                <a:solidFill>
                  <a:srgbClr val="11AD8D"/>
                </a:solidFill>
                <a:latin typeface="Open Sans Regular"/>
                <a:ea typeface="+mn-ea"/>
                <a:cs typeface="+mn-cs"/>
              </a:rPr>
              <a:t>Simplified</a:t>
            </a:r>
            <a:r>
              <a:rPr lang="en-GB" sz="40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 language and presentation</a:t>
            </a:r>
          </a:p>
          <a:p>
            <a:pPr marL="617220" indent="-571500" algn="l" defTabSz="9144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sz="4000" b="1" kern="1200" dirty="0">
                <a:solidFill>
                  <a:srgbClr val="11AD8D"/>
                </a:solidFill>
                <a:latin typeface="Open Sans Regular"/>
                <a:ea typeface="+mn-ea"/>
                <a:cs typeface="+mn-cs"/>
              </a:rPr>
              <a:t>Decisions</a:t>
            </a:r>
            <a:r>
              <a:rPr lang="en-GB" sz="40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 tracked and documented</a:t>
            </a: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4000" kern="1200" dirty="0">
              <a:solidFill>
                <a:schemeClr val="tx2"/>
              </a:solidFill>
              <a:latin typeface="Open Sans Regular"/>
            </a:endParaRP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4000" kern="1200" dirty="0">
              <a:solidFill>
                <a:schemeClr val="tx2"/>
              </a:solidFill>
              <a:latin typeface="Open Sans Regular"/>
              <a:ea typeface="+mn-ea"/>
              <a:cs typeface="+mn-cs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A5FD8013-93C1-47D0-A244-F4D0A61529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76804" y="1313244"/>
            <a:ext cx="6509658" cy="105787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773CBE"/>
                </a:solidFill>
              </a:rPr>
              <a:t>Where we are now</a:t>
            </a:r>
            <a:endParaRPr dirty="0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6316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"/>
          <p:cNvSpPr txBox="1">
            <a:spLocks noGrp="1"/>
          </p:cNvSpPr>
          <p:nvPr>
            <p:ph type="title"/>
          </p:nvPr>
        </p:nvSpPr>
        <p:spPr>
          <a:xfrm>
            <a:off x="1270000" y="1181100"/>
            <a:ext cx="10464800" cy="11303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Discussion:</a:t>
            </a:r>
            <a:br>
              <a:rPr lang="en-US" sz="3600" dirty="0"/>
            </a:br>
            <a:r>
              <a:rPr lang="en-US" cap="all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CHANGES TO THE HANDBOOK</a:t>
            </a:r>
            <a:endParaRPr cap="all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816857" y="8809566"/>
            <a:ext cx="215789" cy="34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29</a:t>
            </a:fld>
            <a:endParaRPr dirty="0"/>
          </a:p>
        </p:txBody>
      </p:sp>
      <p:sp>
        <p:nvSpPr>
          <p:cNvPr id="7" name="Body">
            <a:extLst>
              <a:ext uri="{FF2B5EF4-FFF2-40B4-BE49-F238E27FC236}">
                <a16:creationId xmlns:a16="http://schemas.microsoft.com/office/drawing/2014/main" id="{47F71A68-4172-4923-8CC8-C71BC9046C99}"/>
              </a:ext>
            </a:extLst>
          </p:cNvPr>
          <p:cNvSpPr txBox="1">
            <a:spLocks/>
          </p:cNvSpPr>
          <p:nvPr/>
        </p:nvSpPr>
        <p:spPr>
          <a:xfrm>
            <a:off x="1023257" y="3243944"/>
            <a:ext cx="10464800" cy="4434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4447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8892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3337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37782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85750" indent="-285750" algn="l" hangingPunct="1">
              <a:buFont typeface="Arial" panose="020B0604020202020204" pitchFamily="34" charset="0"/>
              <a:buChar char="•"/>
            </a:pPr>
            <a:r>
              <a:rPr lang="en-GB" sz="3600" dirty="0"/>
              <a:t>Which changes in the 2018 edition will have the greatest impact on your work and the ways you use the Handbook?</a:t>
            </a:r>
          </a:p>
          <a:p>
            <a:pPr marL="285750" indent="-285750" algn="l" hangingPunct="1">
              <a:buFont typeface="Arial" panose="020B0604020202020204" pitchFamily="34" charset="0"/>
              <a:buChar char="•"/>
            </a:pPr>
            <a:r>
              <a:rPr lang="en-GB" sz="3600" dirty="0"/>
              <a:t>What new content do you expect to see in the </a:t>
            </a:r>
            <a:r>
              <a:rPr lang="en-GB" sz="3600" i="1" dirty="0"/>
              <a:t>next</a:t>
            </a:r>
            <a:r>
              <a:rPr lang="en-GB" sz="3600" dirty="0"/>
              <a:t> edition of the Handbook?</a:t>
            </a:r>
          </a:p>
          <a:p>
            <a:pPr marL="285750" indent="-285750" algn="l" hangingPunct="1">
              <a:buFont typeface="Arial" panose="020B0604020202020204" pitchFamily="34" charset="0"/>
              <a:buChar char="•"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929667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93D8E5B1-A854-4E4E-AF12-58307E157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009" y="2022003"/>
            <a:ext cx="2137637" cy="213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E4B7C1DD-857C-4D03-AAB3-C5C95BD51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9341" y="456783"/>
            <a:ext cx="8000887" cy="8386479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87B56-5F78-4A43-9221-E8A407A1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09" y="710348"/>
            <a:ext cx="7160683" cy="13590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5000" kern="1200" dirty="0">
                <a:solidFill>
                  <a:srgbClr val="00A585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Learning objectives</a:t>
            </a:r>
          </a:p>
        </p:txBody>
      </p:sp>
      <p:pic>
        <p:nvPicPr>
          <p:cNvPr id="1034" name="Picture 10" descr="Image result for comprehension icon">
            <a:extLst>
              <a:ext uri="{FF2B5EF4-FFF2-40B4-BE49-F238E27FC236}">
                <a16:creationId xmlns:a16="http://schemas.microsoft.com/office/drawing/2014/main" id="{756B9092-B7B2-49AC-9E6C-D0B71C084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132" y="4876800"/>
            <a:ext cx="2155813" cy="21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04A41-ED0F-44AC-983E-F158156FA31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41592" y="1960576"/>
            <a:ext cx="6700176" cy="684319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l" defTabSz="914400">
              <a:lnSpc>
                <a:spcPct val="90000"/>
              </a:lnSpc>
            </a:pPr>
            <a:r>
              <a:rPr lang="en-U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the end of this session, you will be able to </a:t>
            </a:r>
            <a:r>
              <a:rPr lang="en-US" sz="2800" b="1" kern="1200" dirty="0">
                <a:solidFill>
                  <a:srgbClr val="0045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recall</a:t>
            </a:r>
            <a:r>
              <a:rPr lang="en-U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28575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challenges in the sector which became the </a:t>
            </a:r>
            <a:r>
              <a:rPr lang="en-GB" sz="2800" b="1" kern="12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drivers</a:t>
            </a:r>
            <a:r>
              <a:rPr lang="en-GB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the Handbook revision,</a:t>
            </a:r>
          </a:p>
          <a:p>
            <a:pPr marL="28575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approach to and results of the</a:t>
            </a:r>
            <a:br>
              <a:rPr lang="en-U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800" b="1" kern="1200" dirty="0">
                <a:solidFill>
                  <a:srgbClr val="11AD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revision process</a:t>
            </a:r>
            <a:r>
              <a:rPr lang="en-U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marL="28575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key </a:t>
            </a:r>
            <a:r>
              <a:rPr lang="en-GB" sz="2800" b="1" kern="12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changes</a:t>
            </a:r>
            <a:r>
              <a:rPr lang="en-GB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between the 2011 and 2018 editions,</a:t>
            </a:r>
          </a:p>
          <a:p>
            <a:pPr marL="28575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Sphere has </a:t>
            </a:r>
            <a:r>
              <a:rPr lang="en-US" sz="2800" b="1" kern="1200" dirty="0">
                <a:solidFill>
                  <a:srgbClr val="11AD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evolved</a:t>
            </a:r>
            <a:r>
              <a:rPr lang="en-U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what</a:t>
            </a:r>
            <a:br>
              <a:rPr lang="en-U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800" b="1" kern="12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en-U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kern="1200" dirty="0">
                <a:solidFill>
                  <a:srgbClr val="11AD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products</a:t>
            </a:r>
            <a:r>
              <a:rPr lang="en-U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on offer;</a:t>
            </a:r>
          </a:p>
          <a:p>
            <a:pPr marL="57150" lvl="0" algn="l" defTabSz="914400"/>
            <a:r>
              <a:rPr lang="en-U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you will be able to </a:t>
            </a:r>
            <a:r>
              <a:rPr lang="en-US" sz="2800" b="1" kern="1200" dirty="0">
                <a:solidFill>
                  <a:srgbClr val="B545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</a:t>
            </a:r>
            <a:r>
              <a:rPr lang="en-US" sz="2800" b="1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285750" lvl="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the 2018 edition is</a:t>
            </a:r>
            <a:br>
              <a:rPr lang="en-U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800" b="1" kern="1200" dirty="0">
                <a:solidFill>
                  <a:srgbClr val="11AD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adapted to the current contexts </a:t>
            </a:r>
            <a:r>
              <a:rPr lang="en-U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which its users operate.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0F462C1-C267-405F-9FDA-952C98788669}"/>
              </a:ext>
            </a:extLst>
          </p:cNvPr>
          <p:cNvSpPr txBox="1">
            <a:spLocks/>
          </p:cNvSpPr>
          <p:nvPr/>
        </p:nvSpPr>
        <p:spPr>
          <a:xfrm>
            <a:off x="11805138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>
              <a:spcAft>
                <a:spcPts val="600"/>
              </a:spcAft>
            </a:pPr>
            <a:fld id="{86CB4B4D-7CA3-9044-876B-883B54F8677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4F4C63-A8DF-4341-89B4-7E1150BCC886}"/>
              </a:ext>
            </a:extLst>
          </p:cNvPr>
          <p:cNvSpPr/>
          <p:nvPr/>
        </p:nvSpPr>
        <p:spPr>
          <a:xfrm>
            <a:off x="8724768" y="4256610"/>
            <a:ext cx="37465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48A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Knowledge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A7B1E8-7200-4248-BB95-832706B3F656}"/>
              </a:ext>
            </a:extLst>
          </p:cNvPr>
          <p:cNvSpPr/>
          <p:nvPr/>
        </p:nvSpPr>
        <p:spPr>
          <a:xfrm>
            <a:off x="8731557" y="7032613"/>
            <a:ext cx="37465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6E1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Comprehension</a:t>
            </a:r>
          </a:p>
        </p:txBody>
      </p:sp>
    </p:spTree>
    <p:extLst>
      <p:ext uri="{BB962C8B-B14F-4D97-AF65-F5344CB8AC3E}">
        <p14:creationId xmlns:p14="http://schemas.microsoft.com/office/powerpoint/2010/main" val="233457244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AC30E9-F592-4BB5-A170-313FFE883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471"/>
          <a:stretch/>
        </p:blipFill>
        <p:spPr>
          <a:xfrm>
            <a:off x="1846060" y="900814"/>
            <a:ext cx="1576535" cy="160054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995212"/>
            <a:ext cx="13004800" cy="275838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DFD4E-DA57-4993-A1B9-8D119F77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57" y="6441721"/>
            <a:ext cx="7199086" cy="1149250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110000"/>
              </a:lnSpc>
              <a:spcBef>
                <a:spcPts val="400"/>
              </a:spcBef>
            </a:pPr>
            <a:r>
              <a:rPr lang="en-GB" sz="5700" dirty="0">
                <a:solidFill>
                  <a:srgbClr val="000000"/>
                </a:solidFill>
                <a:latin typeface="Open Sans regular"/>
              </a:rPr>
              <a:t>A </a:t>
            </a:r>
            <a:r>
              <a:rPr lang="en-GB" sz="5700" b="1" dirty="0">
                <a:solidFill>
                  <a:srgbClr val="00A585"/>
                </a:solidFill>
                <a:latin typeface="Open Sans regular"/>
              </a:rPr>
              <a:t>NEW</a:t>
            </a:r>
            <a:r>
              <a:rPr lang="en-GB" sz="5700" dirty="0">
                <a:solidFill>
                  <a:srgbClr val="000000"/>
                </a:solidFill>
                <a:latin typeface="Open Sans regular"/>
              </a:rPr>
              <a:t> IDENTITY</a:t>
            </a:r>
            <a:endParaRPr lang="en-US" sz="5700" kern="1200" dirty="0">
              <a:solidFill>
                <a:srgbClr val="40404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C756B4-1D43-4BB2-B728-79528B9CF9AD}"/>
              </a:ext>
            </a:extLst>
          </p:cNvPr>
          <p:cNvSpPr txBox="1"/>
          <p:nvPr/>
        </p:nvSpPr>
        <p:spPr>
          <a:xfrm>
            <a:off x="595057" y="2501359"/>
            <a:ext cx="4078543" cy="2257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2000" b="1" dirty="0">
                <a:solidFill>
                  <a:srgbClr val="773CBE"/>
                </a:solidFill>
              </a:rPr>
              <a:t>Discover the Sphere Standards</a:t>
            </a:r>
            <a:endParaRPr lang="en-GB" sz="2000" dirty="0">
              <a:solidFill>
                <a:srgbClr val="773CBE"/>
              </a:solidFill>
            </a:endParaRPr>
          </a:p>
          <a:p>
            <a:r>
              <a:rPr lang="en-GB" sz="2000" dirty="0">
                <a:solidFill>
                  <a:srgbClr val="2E1F13"/>
                </a:solidFill>
              </a:rPr>
              <a:t>Sphere offers an extensive library of materials and tools to expand your knowledge and understanding of humanitarian standards.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2E1F13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E1DC66-5ECE-4CE6-9D53-7703CF7DFD4C}"/>
              </a:ext>
            </a:extLst>
          </p:cNvPr>
          <p:cNvSpPr txBox="1"/>
          <p:nvPr/>
        </p:nvSpPr>
        <p:spPr>
          <a:xfrm>
            <a:off x="4463129" y="4655874"/>
            <a:ext cx="4078543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2000" b="1" dirty="0">
                <a:solidFill>
                  <a:srgbClr val="773CBE"/>
                </a:solidFill>
              </a:rPr>
              <a:t>Put standards into practice</a:t>
            </a:r>
            <a:endParaRPr lang="en-GB" sz="2000" dirty="0">
              <a:solidFill>
                <a:srgbClr val="773CBE"/>
              </a:solidFill>
            </a:endParaRPr>
          </a:p>
          <a:p>
            <a:r>
              <a:rPr lang="en-GB" sz="2000" dirty="0">
                <a:solidFill>
                  <a:srgbClr val="2E1F13"/>
                </a:solidFill>
              </a:rPr>
              <a:t>Sphere strengthens your advocacy for improvements on the ground.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A2AB7E-C0B8-43DA-82E4-7F3603CFCF93}"/>
              </a:ext>
            </a:extLst>
          </p:cNvPr>
          <p:cNvSpPr txBox="1"/>
          <p:nvPr/>
        </p:nvSpPr>
        <p:spPr>
          <a:xfrm>
            <a:off x="8331200" y="2514292"/>
            <a:ext cx="4078543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2000" b="1" dirty="0">
                <a:solidFill>
                  <a:srgbClr val="773CBE"/>
                </a:solidFill>
              </a:rPr>
              <a:t>Share your experience</a:t>
            </a:r>
            <a:endParaRPr lang="en-GB" sz="2000" dirty="0">
              <a:solidFill>
                <a:srgbClr val="773CBE"/>
              </a:solidFill>
            </a:endParaRPr>
          </a:p>
          <a:p>
            <a:r>
              <a:rPr lang="en-GB" sz="2000" dirty="0">
                <a:solidFill>
                  <a:srgbClr val="2E1F13"/>
                </a:solidFill>
              </a:rPr>
              <a:t>Join a vibrant global community, committed to improving quality and accountability across the humanitarian sector.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D45BFE0-AA26-4EAC-934C-578AA5E1D2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876"/>
          <a:stretch/>
        </p:blipFill>
        <p:spPr>
          <a:xfrm>
            <a:off x="9387128" y="900814"/>
            <a:ext cx="1966686" cy="16005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B793858-6322-450E-9B33-D462C59B7D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53" r="44809"/>
          <a:stretch/>
        </p:blipFill>
        <p:spPr>
          <a:xfrm>
            <a:off x="5849257" y="3055329"/>
            <a:ext cx="1306286" cy="1600545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DE29112-1C75-4240-803D-4425099F81AC}"/>
              </a:ext>
            </a:extLst>
          </p:cNvPr>
          <p:cNvSpPr txBox="1">
            <a:spLocks/>
          </p:cNvSpPr>
          <p:nvPr/>
        </p:nvSpPr>
        <p:spPr>
          <a:xfrm>
            <a:off x="2560325" y="8492326"/>
            <a:ext cx="8027031" cy="752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 anchorCtr="0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82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hangingPunct="1"/>
            <a:r>
              <a:rPr lang="en-GB" sz="32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Open Sans regular"/>
              </a:rPr>
              <a:t>spherestandards.org</a:t>
            </a:r>
            <a:endParaRPr lang="en-US" sz="3200" u="sng" dirty="0">
              <a:solidFill>
                <a:schemeClr val="accent1">
                  <a:lumMod val="20000"/>
                  <a:lumOff val="80000"/>
                </a:schemeClr>
              </a:solidFill>
              <a:latin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6888423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A1F8F-474C-496F-8930-B048E159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81" y="625998"/>
            <a:ext cx="11704321" cy="912505"/>
          </a:xfrm>
        </p:spPr>
        <p:txBody>
          <a:bodyPr/>
          <a:lstStyle/>
          <a:p>
            <a:pPr algn="l"/>
            <a:r>
              <a:rPr lang="en-GB" dirty="0">
                <a:solidFill>
                  <a:srgbClr val="000000"/>
                </a:solidFill>
                <a:latin typeface="Open Sans regular"/>
              </a:rPr>
              <a:t>A </a:t>
            </a:r>
            <a:r>
              <a:rPr lang="en-GB" b="1" dirty="0">
                <a:solidFill>
                  <a:srgbClr val="00A585"/>
                </a:solidFill>
                <a:latin typeface="Open Sans regular"/>
              </a:rPr>
              <a:t>NEW</a:t>
            </a:r>
            <a:r>
              <a:rPr lang="en-GB" dirty="0">
                <a:solidFill>
                  <a:srgbClr val="000000"/>
                </a:solidFill>
                <a:latin typeface="Open Sans regular"/>
              </a:rPr>
              <a:t> WAY TO ACCESS THE HANDBOOK</a:t>
            </a:r>
            <a:endParaRPr lang="en-US" dirty="0">
              <a:solidFill>
                <a:srgbClr val="000000"/>
              </a:solidFill>
              <a:latin typeface="Open Sans regular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BFA83C-9241-4DB7-96F1-F07DFF34417E}"/>
              </a:ext>
            </a:extLst>
          </p:cNvPr>
          <p:cNvSpPr txBox="1">
            <a:spLocks/>
          </p:cNvSpPr>
          <p:nvPr/>
        </p:nvSpPr>
        <p:spPr>
          <a:xfrm>
            <a:off x="650243" y="2019839"/>
            <a:ext cx="8122282" cy="2695036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800" b="1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1pPr>
            <a:lvl2pPr marL="541338" indent="-365125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2pPr>
            <a:lvl3pPr marL="1082675" indent="-365125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Lucida Grande"/>
              <a:buChar char="-"/>
              <a:defRPr sz="1600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Lucida Sans Regular"/>
                <a:ea typeface="+mn-ea"/>
                <a:cs typeface="Lucida Sans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Lucida Sans Regular"/>
                <a:ea typeface="+mn-ea"/>
                <a:cs typeface="Lucida Sans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>
              <a:buClrTx/>
              <a:defRPr/>
            </a:pPr>
            <a:r>
              <a:rPr lang="en-GB" sz="2844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Interactive Handbook</a:t>
            </a:r>
          </a:p>
          <a:p>
            <a:pPr marL="406394" indent="-406394" defTabSz="650230">
              <a:buClrTx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Launched 6</a:t>
            </a:r>
            <a:r>
              <a:rPr lang="en-GB" sz="2400" baseline="300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sz="24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November </a:t>
            </a:r>
            <a:r>
              <a:rPr lang="en-GB" sz="2400" b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online access to the English Sphere 2018 Handbook.</a:t>
            </a:r>
          </a:p>
          <a:p>
            <a:pPr marL="406394" indent="-406394" defTabSz="650230">
              <a:buClrTx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Modern</a:t>
            </a:r>
            <a:r>
              <a:rPr lang="en-GB" sz="2400" b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scalable Content Management System (CMS)</a:t>
            </a:r>
          </a:p>
          <a:p>
            <a:pPr marL="406394" indent="-406394" defTabSz="650230">
              <a:buClrTx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Responsive</a:t>
            </a:r>
            <a:r>
              <a:rPr lang="en-GB" sz="2400" b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design (mobile-ready)</a:t>
            </a:r>
          </a:p>
          <a:p>
            <a:pPr marL="1176285" lvl="1" indent="-406394" defTabSz="650230">
              <a:spcBef>
                <a:spcPts val="1422"/>
              </a:spcBef>
              <a:buClrTx/>
              <a:buFont typeface="Arial" panose="020B0604020202020204" pitchFamily="34" charset="0"/>
              <a:buChar char="•"/>
              <a:defRPr/>
            </a:pPr>
            <a:endParaRPr lang="en-GB" sz="2276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defTabSz="650230">
              <a:buClrTx/>
              <a:buFont typeface="Arial" panose="020B0604020202020204" pitchFamily="34" charset="0"/>
              <a:buChar char="•"/>
              <a:defRPr/>
            </a:pPr>
            <a:endParaRPr lang="en-GB" sz="2276" b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defTabSz="650230">
              <a:buClrTx/>
              <a:buFont typeface="Arial" panose="020B0604020202020204" pitchFamily="34" charset="0"/>
              <a:buChar char="•"/>
              <a:defRPr/>
            </a:pPr>
            <a:endParaRPr lang="en-GB" sz="2276" b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defTabSz="650230">
              <a:buClrTx/>
              <a:buFont typeface="Arial" panose="020B0604020202020204" pitchFamily="34" charset="0"/>
              <a:buChar char="•"/>
              <a:defRPr/>
            </a:pPr>
            <a:endParaRPr lang="en-GB" sz="2276" b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34EA61-8CA2-46CE-9948-1090FF361DED}"/>
              </a:ext>
            </a:extLst>
          </p:cNvPr>
          <p:cNvSpPr txBox="1">
            <a:spLocks/>
          </p:cNvSpPr>
          <p:nvPr/>
        </p:nvSpPr>
        <p:spPr>
          <a:xfrm>
            <a:off x="650239" y="4920577"/>
            <a:ext cx="7665086" cy="3474120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800" b="1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1pPr>
            <a:lvl2pPr marL="541338" indent="-365125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2pPr>
            <a:lvl3pPr marL="1082675" indent="-365125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Lucida Grande"/>
              <a:buChar char="-"/>
              <a:defRPr sz="1600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Lucida Sans Regular"/>
                <a:ea typeface="+mn-ea"/>
                <a:cs typeface="Lucida Sans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Lucida Sans Regular"/>
                <a:ea typeface="+mn-ea"/>
                <a:cs typeface="Lucida Sans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>
              <a:buClrTx/>
              <a:defRPr/>
            </a:pPr>
            <a:r>
              <a:rPr lang="en-GB" sz="2276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Enhancements for 2019</a:t>
            </a:r>
          </a:p>
          <a:p>
            <a:pPr marL="406394" indent="-406394" defTabSz="650230">
              <a:buClrTx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395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Supporting information </a:t>
            </a:r>
            <a:endParaRPr lang="en-GB" sz="2400" b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defTabSz="650230">
              <a:buClrTx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395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comments</a:t>
            </a:r>
            <a:endParaRPr lang="en-GB" sz="2400" b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lvl="1" indent="-406394" defTabSz="650230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0395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Multiple handbooks </a:t>
            </a:r>
            <a:r>
              <a:rPr lang="en-GB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(HSP members)</a:t>
            </a:r>
            <a:br>
              <a:rPr lang="en-GB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en-GB" sz="2400" b="1" dirty="0">
                <a:solidFill>
                  <a:srgbClr val="0395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multiple languages</a:t>
            </a:r>
            <a:r>
              <a:rPr lang="en-GB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(more than 4)</a:t>
            </a:r>
          </a:p>
          <a:p>
            <a:pPr marL="406394" lvl="1" indent="-406394" defTabSz="650230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0395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Integration</a:t>
            </a:r>
            <a:r>
              <a:rPr lang="en-GB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with other Sphere and</a:t>
            </a:r>
            <a:br>
              <a:rPr lang="en-GB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3rd party systems</a:t>
            </a:r>
          </a:p>
          <a:p>
            <a:pPr marL="406394" lvl="1" indent="-406394" defTabSz="650230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Advanced Programming Interface (</a:t>
            </a:r>
            <a:r>
              <a:rPr lang="en-GB" sz="2400" b="1" dirty="0">
                <a:solidFill>
                  <a:srgbClr val="0395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</a:t>
            </a:r>
            <a:r>
              <a:rPr lang="en-GB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1176285" lvl="1" indent="-406394" defTabSz="650230">
              <a:spcBef>
                <a:spcPts val="1422"/>
              </a:spcBef>
              <a:buClrTx/>
              <a:buFont typeface="Arial" panose="020B0604020202020204" pitchFamily="34" charset="0"/>
              <a:buChar char="•"/>
              <a:defRPr/>
            </a:pPr>
            <a:endParaRPr lang="en-GB" sz="2276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defTabSz="650230">
              <a:buClrTx/>
              <a:buFont typeface="Arial" panose="020B0604020202020204" pitchFamily="34" charset="0"/>
              <a:buChar char="•"/>
              <a:defRPr/>
            </a:pPr>
            <a:endParaRPr lang="en-GB" sz="2276" b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defTabSz="650230">
              <a:buClrTx/>
              <a:buFont typeface="Arial" panose="020B0604020202020204" pitchFamily="34" charset="0"/>
              <a:buChar char="•"/>
              <a:defRPr/>
            </a:pPr>
            <a:endParaRPr lang="en-GB" sz="2276" b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defTabSz="650230">
              <a:buClrTx/>
              <a:buFont typeface="Arial" panose="020B0604020202020204" pitchFamily="34" charset="0"/>
              <a:buChar char="•"/>
              <a:defRPr/>
            </a:pPr>
            <a:endParaRPr lang="en-GB" sz="2276" b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974630-B799-4B43-B2F8-AB562D020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010" y="1606478"/>
            <a:ext cx="3759135" cy="6628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84B2DD8-F229-454E-A9FF-F3755557D257}"/>
              </a:ext>
            </a:extLst>
          </p:cNvPr>
          <p:cNvSpPr txBox="1">
            <a:spLocks/>
          </p:cNvSpPr>
          <p:nvPr/>
        </p:nvSpPr>
        <p:spPr>
          <a:xfrm>
            <a:off x="2560325" y="8492326"/>
            <a:ext cx="8027031" cy="752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 anchorCtr="0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82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hangingPunct="1"/>
            <a:r>
              <a:rPr lang="en-GB" sz="3200" u="sng" dirty="0">
                <a:solidFill>
                  <a:schemeClr val="accent1"/>
                </a:solidFill>
                <a:latin typeface="Open Sans regular"/>
              </a:rPr>
              <a:t>handbook.spherestandards.org</a:t>
            </a:r>
            <a:endParaRPr lang="en-US" sz="3200" u="sng" dirty="0">
              <a:solidFill>
                <a:schemeClr val="accent1"/>
              </a:solidFill>
              <a:latin typeface="Open Sans regular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C3A27E12-1286-44D6-AB3A-EBF86736E300}"/>
              </a:ext>
            </a:extLst>
          </p:cNvPr>
          <p:cNvSpPr txBox="1">
            <a:spLocks/>
          </p:cNvSpPr>
          <p:nvPr/>
        </p:nvSpPr>
        <p:spPr>
          <a:xfrm>
            <a:off x="11796190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29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08FB3-4D3A-4266-8848-462839FFFE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17" t="-1" r="21" b="-1"/>
          <a:stretch/>
        </p:blipFill>
        <p:spPr>
          <a:xfrm>
            <a:off x="5271803" y="870763"/>
            <a:ext cx="6982307" cy="3510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8C8E35-8CC8-43A5-951B-830D2AEE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83" y="2015868"/>
            <a:ext cx="3978941" cy="5721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</a:pPr>
            <a:r>
              <a:rPr lang="en-GB" sz="4800" dirty="0">
                <a:solidFill>
                  <a:schemeClr val="tx2"/>
                </a:solidFill>
                <a:latin typeface="Open Sans regular"/>
              </a:rPr>
              <a:t>A </a:t>
            </a:r>
            <a:r>
              <a:rPr lang="en-GB" sz="4800" b="1" dirty="0">
                <a:solidFill>
                  <a:srgbClr val="00A585"/>
                </a:solidFill>
                <a:latin typeface="Open Sans regular"/>
              </a:rPr>
              <a:t>NEW</a:t>
            </a:r>
            <a:r>
              <a:rPr lang="en-GB" sz="4800" dirty="0">
                <a:solidFill>
                  <a:schemeClr val="bg1"/>
                </a:solidFill>
                <a:latin typeface="Open Sans regular"/>
              </a:rPr>
              <a:t> </a:t>
            </a:r>
            <a:r>
              <a:rPr lang="en-GB" sz="4800" dirty="0">
                <a:solidFill>
                  <a:schemeClr val="tx2"/>
                </a:solidFill>
                <a:latin typeface="Open Sans regular"/>
              </a:rPr>
              <a:t>ONLINE COURSE</a:t>
            </a:r>
            <a:br>
              <a:rPr lang="en-GB" sz="5400" dirty="0">
                <a:solidFill>
                  <a:schemeClr val="tx2"/>
                </a:solidFill>
                <a:latin typeface="Open Sans regular"/>
              </a:rPr>
            </a:br>
            <a:r>
              <a:rPr lang="en-GB" sz="4800" b="1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be a</a:t>
            </a:r>
            <a:br>
              <a:rPr lang="en-GB" sz="4800" b="1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4800" b="1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Sphere Champion</a:t>
            </a:r>
            <a:endParaRPr lang="en-US" sz="5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3596" y="3251200"/>
            <a:ext cx="0" cy="325120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C250A-632B-4D63-9C14-E55AD5376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369" y="4133397"/>
            <a:ext cx="6820602" cy="4384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l" defTabSz="914400">
              <a:lnSpc>
                <a:spcPct val="90000"/>
              </a:lnSpc>
              <a:buNone/>
            </a:pPr>
            <a:r>
              <a:rPr lang="en-GB" sz="3100" b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how to promote Sphere within your network, and how this benefits the people affected by crisis and disaster that you serve.</a:t>
            </a:r>
          </a:p>
          <a:p>
            <a:pPr marL="0" indent="0" algn="l" defTabSz="914400">
              <a:lnSpc>
                <a:spcPct val="90000"/>
              </a:lnSpc>
              <a:buNone/>
            </a:pPr>
            <a:r>
              <a:rPr lang="en-GB" sz="3100" b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Anyone can be a Sphere Champion through their own actions and by encouraging those in power to act.</a:t>
            </a:r>
            <a:endParaRPr lang="en-US" sz="31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B3D26D7-CBC6-4BD5-83F5-7CDFC54BE253}"/>
              </a:ext>
            </a:extLst>
          </p:cNvPr>
          <p:cNvSpPr txBox="1">
            <a:spLocks/>
          </p:cNvSpPr>
          <p:nvPr/>
        </p:nvSpPr>
        <p:spPr>
          <a:xfrm>
            <a:off x="2560325" y="8492326"/>
            <a:ext cx="8027031" cy="752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 anchorCtr="0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82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hangingPunct="1"/>
            <a:r>
              <a:rPr lang="en-GB" sz="3200" u="sng" dirty="0">
                <a:solidFill>
                  <a:schemeClr val="accent1"/>
                </a:solidFill>
                <a:latin typeface="Open Sans regular"/>
              </a:rPr>
              <a:t>learning.spherestandards.org</a:t>
            </a:r>
            <a:endParaRPr lang="en-US" sz="3200" u="sng" dirty="0">
              <a:solidFill>
                <a:schemeClr val="accent1"/>
              </a:solidFill>
              <a:latin typeface="Open Sans regular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51821D89-30ED-4870-91B5-A268F5F59412}"/>
              </a:ext>
            </a:extLst>
          </p:cNvPr>
          <p:cNvSpPr txBox="1">
            <a:spLocks/>
          </p:cNvSpPr>
          <p:nvPr/>
        </p:nvSpPr>
        <p:spPr>
          <a:xfrm>
            <a:off x="11796190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DEF2D-E9D3-43FB-B8C5-19F6EFCB3084}"/>
              </a:ext>
            </a:extLst>
          </p:cNvPr>
          <p:cNvSpPr/>
          <p:nvPr/>
        </p:nvSpPr>
        <p:spPr>
          <a:xfrm>
            <a:off x="0" y="922446"/>
            <a:ext cx="5271803" cy="142886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53126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"/>
          <p:cNvSpPr txBox="1">
            <a:spLocks noGrp="1"/>
          </p:cNvSpPr>
          <p:nvPr>
            <p:ph type="title"/>
          </p:nvPr>
        </p:nvSpPr>
        <p:spPr>
          <a:xfrm>
            <a:off x="1270000" y="1181100"/>
            <a:ext cx="10464800" cy="11303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Discussion 4:</a:t>
            </a:r>
            <a:br>
              <a:rPr lang="en-US" sz="3600" dirty="0"/>
            </a:br>
            <a:r>
              <a:rPr lang="en-GB" cap="all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THE EVOLUTION OF SPHERE AND ITS PRODUCTS</a:t>
            </a:r>
            <a:endParaRPr cap="all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816857" y="8809566"/>
            <a:ext cx="215789" cy="34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33</a:t>
            </a:fld>
            <a:endParaRPr dirty="0"/>
          </a:p>
        </p:txBody>
      </p:sp>
      <p:sp>
        <p:nvSpPr>
          <p:cNvPr id="7" name="Body">
            <a:extLst>
              <a:ext uri="{FF2B5EF4-FFF2-40B4-BE49-F238E27FC236}">
                <a16:creationId xmlns:a16="http://schemas.microsoft.com/office/drawing/2014/main" id="{0AE358B3-8451-4CBE-8C29-018AB3F7DEE4}"/>
              </a:ext>
            </a:extLst>
          </p:cNvPr>
          <p:cNvSpPr txBox="1">
            <a:spLocks/>
          </p:cNvSpPr>
          <p:nvPr/>
        </p:nvSpPr>
        <p:spPr>
          <a:xfrm>
            <a:off x="994229" y="3456622"/>
            <a:ext cx="10464800" cy="4434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4447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8892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3337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37782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85750" indent="-285750" algn="l" hangingPunct="1">
              <a:buFont typeface="Arial" panose="020B0604020202020204" pitchFamily="34" charset="0"/>
              <a:buChar char="•"/>
            </a:pPr>
            <a:r>
              <a:rPr lang="en-GB" sz="3600" dirty="0"/>
              <a:t>How can Sphere help you to LEARN?</a:t>
            </a:r>
          </a:p>
          <a:p>
            <a:pPr marL="285750" indent="-285750" algn="l" hangingPunct="1">
              <a:buFont typeface="Arial" panose="020B0604020202020204" pitchFamily="34" charset="0"/>
              <a:buChar char="•"/>
            </a:pPr>
            <a:r>
              <a:rPr lang="en-GB" sz="3600" dirty="0"/>
              <a:t>How can Sphere help you to ACT?</a:t>
            </a:r>
          </a:p>
          <a:p>
            <a:pPr marL="285750" indent="-285750" algn="l" hangingPunct="1">
              <a:buFont typeface="Arial" panose="020B0604020202020204" pitchFamily="34" charset="0"/>
              <a:buChar char="•"/>
            </a:pPr>
            <a:r>
              <a:rPr lang="en-GB" sz="3600" dirty="0"/>
              <a:t>How can Sphere help you to CONNECT?</a:t>
            </a:r>
          </a:p>
          <a:p>
            <a:pPr marL="285750" indent="-285750" algn="l" hangingPunct="1">
              <a:buFont typeface="Arial" panose="020B0604020202020204" pitchFamily="34" charset="0"/>
              <a:buChar char="•"/>
            </a:pPr>
            <a:r>
              <a:rPr lang="en-GB" sz="3600" dirty="0"/>
              <a:t>In which ways do you access the Handbook?</a:t>
            </a:r>
          </a:p>
          <a:p>
            <a:pPr marL="285750" indent="-285750" algn="l" hangingPunct="1">
              <a:buFont typeface="Arial" panose="020B0604020202020204" pitchFamily="34" charset="0"/>
              <a:buChar char="•"/>
            </a:pPr>
            <a:r>
              <a:rPr lang="en-GB" sz="3600" dirty="0"/>
              <a:t>How will you help Sphere to keep evolving and to meet the challenges of the future? </a:t>
            </a:r>
          </a:p>
          <a:p>
            <a:pPr marL="285750" indent="-285750" algn="l" hangingPunct="1">
              <a:buFont typeface="Arial" panose="020B0604020202020204" pitchFamily="34" charset="0"/>
              <a:buChar char="•"/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02404049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796190" y="8809566"/>
            <a:ext cx="215789" cy="34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 dirty="0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A0C753-6C4E-48A6-A466-3580F76262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73"/>
          <a:stretch/>
        </p:blipFill>
        <p:spPr>
          <a:xfrm>
            <a:off x="2286000" y="565439"/>
            <a:ext cx="8826500" cy="86227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95543E-0BCB-4A64-8456-1A7093F161EF}"/>
              </a:ext>
            </a:extLst>
          </p:cNvPr>
          <p:cNvSpPr/>
          <p:nvPr/>
        </p:nvSpPr>
        <p:spPr>
          <a:xfrm>
            <a:off x="849673" y="1360320"/>
            <a:ext cx="3561348" cy="70585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DAC2B4A-F224-4C06-8B75-7E08275F64EE}"/>
              </a:ext>
            </a:extLst>
          </p:cNvPr>
          <p:cNvSpPr txBox="1">
            <a:spLocks/>
          </p:cNvSpPr>
          <p:nvPr/>
        </p:nvSpPr>
        <p:spPr>
          <a:xfrm>
            <a:off x="11805138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>
              <a:spcAft>
                <a:spcPts val="600"/>
              </a:spcAft>
            </a:pPr>
            <a:fld id="{86CB4B4D-7CA3-9044-876B-883B54F8677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553F06E1-0BD0-45D7-B165-D343A7B06D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012" y="565439"/>
            <a:ext cx="4507640" cy="2117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3600" kern="1200" dirty="0">
                <a:solidFill>
                  <a:schemeClr val="tx2"/>
                </a:solidFill>
              </a:rPr>
              <a:t>Today’s challenges and drivers of the revision</a:t>
            </a:r>
            <a:endParaRPr lang="en-US" sz="4300" b="1" kern="1200" dirty="0">
              <a:solidFill>
                <a:srgbClr val="42237B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914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63A978-26FB-4E1C-8FBF-864BE5133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58" r="24243" b="4534"/>
          <a:stretch/>
        </p:blipFill>
        <p:spPr>
          <a:xfrm>
            <a:off x="40228" y="0"/>
            <a:ext cx="13004780" cy="9753590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9342" y="456783"/>
            <a:ext cx="6117963" cy="8386479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Body"/>
          <p:cNvSpPr txBox="1">
            <a:spLocks noGrp="1"/>
          </p:cNvSpPr>
          <p:nvPr>
            <p:ph type="body" sz="half" idx="1"/>
          </p:nvPr>
        </p:nvSpPr>
        <p:spPr>
          <a:xfrm>
            <a:off x="677237" y="2287703"/>
            <a:ext cx="5446959" cy="63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1" kern="1200" dirty="0">
                <a:solidFill>
                  <a:srgbClr val="11AD8D"/>
                </a:solidFill>
                <a:latin typeface="Open Sans Regular"/>
                <a:ea typeface="+mn-ea"/>
                <a:cs typeface="+mn-cs"/>
              </a:rPr>
              <a:t>Syrian conflict and refugee crisis</a:t>
            </a:r>
          </a:p>
          <a:p>
            <a:pPr marL="274320" algn="l" defTabSz="914400">
              <a:lnSpc>
                <a:spcPct val="90000"/>
              </a:lnSpc>
            </a:pPr>
            <a:r>
              <a:rPr lang="en-US" sz="32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  <a:sym typeface="Wingdings" panose="05000000000000000000" pitchFamily="2" charset="2"/>
              </a:rPr>
              <a:t>Issues of access, capacity building, protracted displacement, civilian and aid worker security, etc.</a:t>
            </a:r>
          </a:p>
          <a:p>
            <a:pPr marL="274320" algn="l" defTabSz="914400">
              <a:lnSpc>
                <a:spcPct val="90000"/>
              </a:lnSpc>
            </a:pPr>
            <a:r>
              <a:rPr lang="en-US" sz="32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  <a:sym typeface="Wingdings" panose="05000000000000000000" pitchFamily="2" charset="2"/>
              </a:rPr>
              <a:t> e.g. Shelter and Settlement</a:t>
            </a:r>
            <a:endParaRPr lang="en-US" sz="3200" kern="1200" dirty="0">
              <a:solidFill>
                <a:schemeClr val="tx2"/>
              </a:solidFill>
              <a:latin typeface="Open Sans Regular"/>
              <a:ea typeface="+mn-ea"/>
              <a:cs typeface="+mn-cs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3200" b="1" kern="1200" dirty="0">
                <a:solidFill>
                  <a:srgbClr val="11AD8D"/>
                </a:solidFill>
                <a:latin typeface="Open Sans Regular"/>
                <a:ea typeface="+mn-ea"/>
                <a:cs typeface="+mn-cs"/>
              </a:rPr>
              <a:t>Outbreaks of Ebola, cholera and plague</a:t>
            </a:r>
          </a:p>
          <a:p>
            <a:pPr marL="274320" algn="l" defTabSz="914400">
              <a:lnSpc>
                <a:spcPct val="90000"/>
              </a:lnSpc>
            </a:pPr>
            <a:r>
              <a:rPr lang="en-US" sz="32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  <a:sym typeface="Wingdings" panose="05000000000000000000" pitchFamily="2" charset="2"/>
              </a:rPr>
              <a:t> e.g. WASH</a:t>
            </a:r>
            <a:endParaRPr lang="en-US" sz="3200" kern="1200" dirty="0">
              <a:solidFill>
                <a:schemeClr val="tx2"/>
              </a:solidFill>
              <a:latin typeface="Open Sans Regular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C8ACE-4C8C-4DC3-B2A7-5409AEAA5640}"/>
              </a:ext>
            </a:extLst>
          </p:cNvPr>
          <p:cNvSpPr txBox="1"/>
          <p:nvPr/>
        </p:nvSpPr>
        <p:spPr>
          <a:xfrm>
            <a:off x="10716228" y="8975826"/>
            <a:ext cx="182101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Ben Parker/IRIN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0024AFAD-F448-4C10-BF3C-BA29410813CA}"/>
              </a:ext>
            </a:extLst>
          </p:cNvPr>
          <p:cNvSpPr txBox="1">
            <a:spLocks/>
          </p:cNvSpPr>
          <p:nvPr/>
        </p:nvSpPr>
        <p:spPr>
          <a:xfrm>
            <a:off x="982031" y="714399"/>
            <a:ext cx="5193792" cy="1573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defTabSz="914400" hangingPunct="1">
              <a:lnSpc>
                <a:spcPct val="90000"/>
              </a:lnSpc>
              <a:spcBef>
                <a:spcPct val="0"/>
              </a:spcBef>
            </a:pPr>
            <a:r>
              <a:rPr lang="en-US" sz="4000" kern="1200" dirty="0">
                <a:solidFill>
                  <a:srgbClr val="37298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Learning and new evidence</a:t>
            </a:r>
          </a:p>
        </p:txBody>
      </p:sp>
    </p:spTree>
    <p:extLst>
      <p:ext uri="{BB962C8B-B14F-4D97-AF65-F5344CB8AC3E}">
        <p14:creationId xmlns:p14="http://schemas.microsoft.com/office/powerpoint/2010/main" val="21077950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Straight Arrow Connector 127" hidden="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9008" y="3294549"/>
            <a:ext cx="4876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Body"/>
          <p:cNvSpPr txBox="1">
            <a:spLocks noGrp="1"/>
          </p:cNvSpPr>
          <p:nvPr>
            <p:ph type="body" sz="half" idx="1"/>
          </p:nvPr>
        </p:nvSpPr>
        <p:spPr>
          <a:xfrm>
            <a:off x="481298" y="2743206"/>
            <a:ext cx="7138702" cy="5989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3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Protracted, complex and</a:t>
            </a:r>
            <a:br>
              <a:rPr lang="en-US" sz="33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</a:br>
            <a:r>
              <a:rPr lang="en-US" sz="33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recurring crises</a:t>
            </a: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3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Urban vs. rural settings</a:t>
            </a:r>
            <a:br>
              <a:rPr lang="en-US" sz="33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</a:br>
            <a:r>
              <a:rPr lang="en-US" sz="33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and communal settlements</a:t>
            </a: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3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Settings with increasingly</a:t>
            </a:r>
            <a:br>
              <a:rPr lang="en-US" sz="33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</a:br>
            <a:r>
              <a:rPr lang="en-US" sz="33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diverse operational actors</a:t>
            </a: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300" kern="1200" dirty="0">
              <a:solidFill>
                <a:schemeClr val="tx2"/>
              </a:solidFill>
              <a:latin typeface="Open Sans Regular"/>
              <a:ea typeface="+mn-ea"/>
              <a:cs typeface="+mn-cs"/>
            </a:endParaRP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3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Climate change and environmental impact in humanitarian response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4D8727-F4F1-46D8-964E-03D0A1F82F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70" r="26044" b="-1"/>
          <a:stretch/>
        </p:blipFill>
        <p:spPr>
          <a:xfrm>
            <a:off x="6270772" y="10"/>
            <a:ext cx="6734026" cy="9753585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C54100-CB6D-4FC9-906B-56F49954AE1A}"/>
              </a:ext>
            </a:extLst>
          </p:cNvPr>
          <p:cNvSpPr txBox="1"/>
          <p:nvPr/>
        </p:nvSpPr>
        <p:spPr>
          <a:xfrm>
            <a:off x="8645442" y="329492"/>
            <a:ext cx="410529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Benjamin Suomela/Finnish Red Cross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B7A463FC-BA7B-4B58-96ED-FF97AA29274D}"/>
              </a:ext>
            </a:extLst>
          </p:cNvPr>
          <p:cNvSpPr txBox="1">
            <a:spLocks/>
          </p:cNvSpPr>
          <p:nvPr/>
        </p:nvSpPr>
        <p:spPr>
          <a:xfrm>
            <a:off x="699008" y="715140"/>
            <a:ext cx="5193792" cy="13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defTabSz="914400" hangingPunct="1">
              <a:lnSpc>
                <a:spcPct val="90000"/>
              </a:lnSpc>
              <a:spcBef>
                <a:spcPct val="0"/>
              </a:spcBef>
            </a:pPr>
            <a:r>
              <a:rPr lang="en-US" sz="4000" kern="1200" dirty="0">
                <a:solidFill>
                  <a:srgbClr val="37298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Evolving operating contexts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BE1B20-B369-4C5A-9E9A-75E194743BFE}"/>
              </a:ext>
            </a:extLst>
          </p:cNvPr>
          <p:cNvCxnSpPr>
            <a:cxnSpLocks/>
          </p:cNvCxnSpPr>
          <p:nvPr/>
        </p:nvCxnSpPr>
        <p:spPr>
          <a:xfrm>
            <a:off x="699008" y="6467899"/>
            <a:ext cx="4876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7AE11F-06C5-4E9D-A2FF-52C4763AF311}"/>
              </a:ext>
            </a:extLst>
          </p:cNvPr>
          <p:cNvCxnSpPr>
            <a:cxnSpLocks/>
          </p:cNvCxnSpPr>
          <p:nvPr/>
        </p:nvCxnSpPr>
        <p:spPr>
          <a:xfrm>
            <a:off x="723301" y="2331327"/>
            <a:ext cx="4876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6C395F0F-77DA-42E3-AA2B-E519D5BF04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17000"/>
          <a:stretch/>
        </p:blipFill>
        <p:spPr>
          <a:xfrm>
            <a:off x="4982" y="7459"/>
            <a:ext cx="12994836" cy="97461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9F597B-4F32-487E-99C1-551A01631F8A}"/>
              </a:ext>
            </a:extLst>
          </p:cNvPr>
          <p:cNvSpPr txBox="1"/>
          <p:nvPr/>
        </p:nvSpPr>
        <p:spPr>
          <a:xfrm>
            <a:off x="10716228" y="8975826"/>
            <a:ext cx="182101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Ben Parker/IRIN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AB0BAD-9E3F-4B9A-AF9A-FB3AC65D09B6}"/>
              </a:ext>
            </a:extLst>
          </p:cNvPr>
          <p:cNvSpPr/>
          <p:nvPr/>
        </p:nvSpPr>
        <p:spPr>
          <a:xfrm>
            <a:off x="6419277" y="456782"/>
            <a:ext cx="6117963" cy="8386479"/>
          </a:xfrm>
          <a:prstGeom prst="rect">
            <a:avLst/>
          </a:prstGeom>
          <a:solidFill>
            <a:schemeClr val="tx1">
              <a:lumMod val="20000"/>
              <a:lumOff val="80000"/>
              <a:alpha val="86000"/>
            </a:schemeClr>
          </a:solidFill>
          <a:ln>
            <a:noFill/>
          </a:ln>
          <a:effectLst>
            <a:outerShdw blurRad="2032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14" name="Body">
            <a:extLst>
              <a:ext uri="{FF2B5EF4-FFF2-40B4-BE49-F238E27FC236}">
                <a16:creationId xmlns:a16="http://schemas.microsoft.com/office/drawing/2014/main" id="{2B2C2FFB-5366-4C78-98C4-719C0E51D1F0}"/>
              </a:ext>
            </a:extLst>
          </p:cNvPr>
          <p:cNvSpPr txBox="1">
            <a:spLocks/>
          </p:cNvSpPr>
          <p:nvPr/>
        </p:nvSpPr>
        <p:spPr>
          <a:xfrm>
            <a:off x="6902515" y="3321801"/>
            <a:ext cx="5446959" cy="5273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4447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8892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3337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37782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74320" algn="l" defTabSz="914400" hangingPunct="1">
              <a:lnSpc>
                <a:spcPct val="90000"/>
              </a:lnSpc>
            </a:pPr>
            <a:r>
              <a:rPr lang="en-GB" sz="3600" kern="1200" dirty="0">
                <a:solidFill>
                  <a:srgbClr val="000000"/>
                </a:solidFill>
                <a:latin typeface="Open Sans Regular"/>
                <a:ea typeface="+mn-ea"/>
                <a:cs typeface="+mn-cs"/>
              </a:rPr>
              <a:t>Market-based programming, including cash transfers, and other assistance options</a:t>
            </a:r>
          </a:p>
          <a:p>
            <a:pPr marL="548640" algn="l" defTabSz="914400" hangingPunct="1">
              <a:lnSpc>
                <a:spcPct val="90000"/>
              </a:lnSpc>
            </a:pPr>
            <a:r>
              <a:rPr lang="en-GB" sz="3600" kern="1200" dirty="0">
                <a:solidFill>
                  <a:srgbClr val="000000"/>
                </a:solidFill>
                <a:latin typeface="Open Sans Regular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GB" sz="3600" kern="1200" dirty="0">
                <a:solidFill>
                  <a:srgbClr val="000000"/>
                </a:solidFill>
                <a:latin typeface="Open Sans Regular"/>
                <a:ea typeface="+mn-ea"/>
                <a:cs typeface="+mn-cs"/>
              </a:rPr>
              <a:t>Implications for protection, accountability and quality monitoring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D25B1DE-7EBE-4C1B-A8AE-708C2F66C77D}"/>
              </a:ext>
            </a:extLst>
          </p:cNvPr>
          <p:cNvSpPr txBox="1">
            <a:spLocks/>
          </p:cNvSpPr>
          <p:nvPr/>
        </p:nvSpPr>
        <p:spPr>
          <a:xfrm>
            <a:off x="6904222" y="1152079"/>
            <a:ext cx="5193792" cy="200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defTabSz="914400" hangingPunct="1">
              <a:lnSpc>
                <a:spcPct val="90000"/>
              </a:lnSpc>
              <a:spcBef>
                <a:spcPct val="0"/>
              </a:spcBef>
            </a:pPr>
            <a:r>
              <a:rPr lang="en-GB" sz="4000" kern="1200" dirty="0">
                <a:solidFill>
                  <a:srgbClr val="37298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Fundamental shifts in how assistance is provided</a:t>
            </a:r>
            <a:endParaRPr lang="en-US" sz="4000" kern="1200" dirty="0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6435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"/>
          <p:cNvSpPr txBox="1">
            <a:spLocks noGrp="1"/>
          </p:cNvSpPr>
          <p:nvPr>
            <p:ph type="title"/>
          </p:nvPr>
        </p:nvSpPr>
        <p:spPr>
          <a:xfrm>
            <a:off x="699008" y="545168"/>
            <a:ext cx="5193792" cy="2286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4000" kern="1200" dirty="0">
                <a:solidFill>
                  <a:srgbClr val="37298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Community engagement and accountability</a:t>
            </a:r>
          </a:p>
        </p:txBody>
      </p:sp>
      <p:cxnSp>
        <p:nvCxnSpPr>
          <p:cNvPr id="138" name="Straight Arrow Connector 137" hidden="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9008" y="3294549"/>
            <a:ext cx="4876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Body"/>
          <p:cNvSpPr txBox="1">
            <a:spLocks noGrp="1"/>
          </p:cNvSpPr>
          <p:nvPr>
            <p:ph type="body" sz="half" idx="1"/>
          </p:nvPr>
        </p:nvSpPr>
        <p:spPr>
          <a:xfrm>
            <a:off x="472131" y="3243952"/>
            <a:ext cx="6734026" cy="508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Renewed attention to accountability with</a:t>
            </a:r>
            <a:br>
              <a:rPr lang="en-US" sz="36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</a:br>
            <a:r>
              <a:rPr lang="en-US" sz="36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further learning</a:t>
            </a: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Participation</a:t>
            </a: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Supporting local actors</a:t>
            </a: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kern="1200" dirty="0">
                <a:solidFill>
                  <a:schemeClr val="tx2"/>
                </a:solidFill>
                <a:latin typeface="Open Sans Regular"/>
              </a:rPr>
              <a:t>Working with local authorities</a:t>
            </a: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Core Humanitarian Standard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A12011-E0BB-4988-BEE1-4243428C7A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40" r="27874" b="-1"/>
          <a:stretch/>
        </p:blipFill>
        <p:spPr>
          <a:xfrm>
            <a:off x="6270772" y="10"/>
            <a:ext cx="6734026" cy="975359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C1E92B-AA47-476E-9468-9220D3A9A63B}"/>
              </a:ext>
            </a:extLst>
          </p:cNvPr>
          <p:cNvSpPr txBox="1"/>
          <p:nvPr/>
        </p:nvSpPr>
        <p:spPr>
          <a:xfrm>
            <a:off x="10885210" y="8945945"/>
            <a:ext cx="168315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A.J. Ghani/IFRC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335D1F-7BD5-4B35-BFC1-BE88B7FB5808}"/>
              </a:ext>
            </a:extLst>
          </p:cNvPr>
          <p:cNvCxnSpPr>
            <a:cxnSpLocks/>
          </p:cNvCxnSpPr>
          <p:nvPr/>
        </p:nvCxnSpPr>
        <p:spPr>
          <a:xfrm>
            <a:off x="699008" y="2831868"/>
            <a:ext cx="4876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72457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: Top Corners Rounded 127">
            <a:extLst>
              <a:ext uri="{FF2B5EF4-FFF2-40B4-BE49-F238E27FC236}">
                <a16:creationId xmlns:a16="http://schemas.microsoft.com/office/drawing/2014/main" id="{B1E3044D-AD17-4052-A453-8AA654EFA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198112" y="2282370"/>
            <a:ext cx="8424516" cy="5188860"/>
          </a:xfrm>
          <a:prstGeom prst="round2SameRect">
            <a:avLst>
              <a:gd name="adj1" fmla="val 3762"/>
              <a:gd name="adj2" fmla="val 0"/>
            </a:avLst>
          </a:prstGeom>
          <a:solidFill>
            <a:srgbClr val="1A3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A33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Title"/>
          <p:cNvSpPr txBox="1">
            <a:spLocks noGrp="1"/>
          </p:cNvSpPr>
          <p:nvPr>
            <p:ph type="title"/>
          </p:nvPr>
        </p:nvSpPr>
        <p:spPr>
          <a:xfrm>
            <a:off x="8461943" y="1267264"/>
            <a:ext cx="4104407" cy="2452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5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USE </a:t>
            </a:r>
            <a:r>
              <a:rPr lang="en-US" sz="5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of the Handbook:</a:t>
            </a:r>
            <a:endParaRPr lang="en-US" sz="5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1" name="Round Single Corner Rectangle 24">
            <a:extLst>
              <a:ext uri="{FF2B5EF4-FFF2-40B4-BE49-F238E27FC236}">
                <a16:creationId xmlns:a16="http://schemas.microsoft.com/office/drawing/2014/main" id="{81289F98-975F-4EB2-9553-8E1A9946B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99527" y="1375703"/>
            <a:ext cx="3780073" cy="2835055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00A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55732-8759-4FF1-A617-774B34EA7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569" y="1102762"/>
            <a:ext cx="2129988" cy="3380935"/>
          </a:xfrm>
          <a:prstGeom prst="rect">
            <a:avLst/>
          </a:prstGeom>
        </p:spPr>
      </p:pic>
      <p:sp>
        <p:nvSpPr>
          <p:cNvPr id="144" name="Round Single Corner Rectangle 25">
            <a:extLst>
              <a:ext uri="{FF2B5EF4-FFF2-40B4-BE49-F238E27FC236}">
                <a16:creationId xmlns:a16="http://schemas.microsoft.com/office/drawing/2014/main" id="{EBA7E638-205A-4579-864F-125BAC629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92859" y="5362301"/>
            <a:ext cx="3780073" cy="2835055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00A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ound Single Corner Rectangle 22" hidden="1">
            <a:extLst>
              <a:ext uri="{FF2B5EF4-FFF2-40B4-BE49-F238E27FC236}">
                <a16:creationId xmlns:a16="http://schemas.microsoft.com/office/drawing/2014/main" id="{1F564BCF-97B6-4D86-94EE-DD1B587F2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5368" y="1849274"/>
            <a:ext cx="2125494" cy="2833994"/>
          </a:xfrm>
          <a:prstGeom prst="round1Rect">
            <a:avLst>
              <a:gd name="adj" fmla="val 11295"/>
            </a:avLst>
          </a:prstGeom>
          <a:solidFill>
            <a:srgbClr val="786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ound Single Corner Rectangle 23" hidden="1">
            <a:extLst>
              <a:ext uri="{FF2B5EF4-FFF2-40B4-BE49-F238E27FC236}">
                <a16:creationId xmlns:a16="http://schemas.microsoft.com/office/drawing/2014/main" id="{54600AC1-F146-4567-9C5E-A96D6D349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373764" y="4889792"/>
            <a:ext cx="2433327" cy="3244437"/>
          </a:xfrm>
          <a:prstGeom prst="round1Rect">
            <a:avLst>
              <a:gd name="adj" fmla="val 11295"/>
            </a:avLst>
          </a:prstGeom>
          <a:solidFill>
            <a:srgbClr val="786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650532-97AD-495A-B4D5-7797D8EF7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103" y="5500240"/>
            <a:ext cx="2533585" cy="2559177"/>
          </a:xfrm>
          <a:prstGeom prst="rect">
            <a:avLst/>
          </a:prstGeom>
        </p:spPr>
      </p:pic>
      <p:sp>
        <p:nvSpPr>
          <p:cNvPr id="122" name="Body"/>
          <p:cNvSpPr txBox="1">
            <a:spLocks noGrp="1"/>
          </p:cNvSpPr>
          <p:nvPr>
            <p:ph type="body" sz="half" idx="1"/>
          </p:nvPr>
        </p:nvSpPr>
        <p:spPr>
          <a:xfrm>
            <a:off x="8183024" y="3719440"/>
            <a:ext cx="4553262" cy="4527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300" b="1" dirty="0">
                <a:solidFill>
                  <a:srgbClr val="9183D7"/>
                </a:solidFill>
                <a:latin typeface="Open Sans Regular"/>
              </a:rPr>
              <a:t>Multiple platforms</a:t>
            </a:r>
          </a:p>
          <a:p>
            <a:pPr marL="274320" lvl="4" algn="l" defTabSz="914400">
              <a:lnSpc>
                <a:spcPct val="90000"/>
              </a:lnSpc>
            </a:pPr>
            <a:r>
              <a:rPr lang="en-US" sz="2800" kern="12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 Regular"/>
                <a:ea typeface="+mn-ea"/>
                <a:cs typeface="+mn-cs"/>
              </a:rPr>
              <a:t>“Who uses it?” survey finding plus HSP App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300" b="1" dirty="0">
                <a:solidFill>
                  <a:srgbClr val="9183D7"/>
                </a:solidFill>
                <a:latin typeface="Open Sans Regular"/>
              </a:rPr>
              <a:t>Diverse users</a:t>
            </a:r>
          </a:p>
          <a:p>
            <a:pPr marL="274320" lvl="4" algn="l" defTabSz="914400">
              <a:lnSpc>
                <a:spcPct val="90000"/>
              </a:lnSpc>
            </a:pPr>
            <a:r>
              <a:rPr lang="en-US" sz="2800" kern="12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 Regular"/>
              </a:rPr>
              <a:t>“</a:t>
            </a:r>
            <a:r>
              <a:rPr lang="en-GB" sz="2800" kern="12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 Regular"/>
              </a:rPr>
              <a:t>How do they access it?” survey finding</a:t>
            </a:r>
            <a:endParaRPr lang="en-US" sz="2800" kern="1200" dirty="0">
              <a:solidFill>
                <a:schemeClr val="tx2">
                  <a:lumMod val="20000"/>
                  <a:lumOff val="80000"/>
                </a:schemeClr>
              </a:solidFill>
              <a:latin typeface="Open Sans Regular"/>
            </a:endParaRPr>
          </a:p>
        </p:txBody>
      </p:sp>
      <p:sp>
        <p:nvSpPr>
          <p:cNvPr id="145" name="Rectangle: Top Corners Rounded 137">
            <a:extLst>
              <a:ext uri="{FF2B5EF4-FFF2-40B4-BE49-F238E27FC236}">
                <a16:creationId xmlns:a16="http://schemas.microsoft.com/office/drawing/2014/main" id="{2854001E-6E9D-464A-9B65-A4012F7B3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525243" y="2339698"/>
            <a:ext cx="7977809" cy="5074195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0" name="Straight Connector 139" hidden="1">
            <a:extLst>
              <a:ext uri="{FF2B5EF4-FFF2-40B4-BE49-F238E27FC236}">
                <a16:creationId xmlns:a16="http://schemas.microsoft.com/office/drawing/2014/main" id="{62C9802A-EFBD-41D4-894F-AFD985DBA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3100" y="4062721"/>
            <a:ext cx="1703953" cy="0"/>
          </a:xfrm>
          <a:prstGeom prst="line">
            <a:avLst/>
          </a:prstGeom>
          <a:ln w="508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7E5515F-751C-42E5-876D-128F4766805B}"/>
              </a:ext>
            </a:extLst>
          </p:cNvPr>
          <p:cNvSpPr txBox="1"/>
          <p:nvPr/>
        </p:nvSpPr>
        <p:spPr>
          <a:xfrm>
            <a:off x="1373764" y="4897261"/>
            <a:ext cx="2433327" cy="3765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4386"/>
                </a:solidFill>
                <a:effectLst/>
                <a:uFillTx/>
                <a:sym typeface="Open Sans Regular"/>
              </a:rPr>
              <a:t>Intern</a:t>
            </a:r>
            <a:r>
              <a:rPr lang="en-US" sz="2000" dirty="0">
                <a:solidFill>
                  <a:srgbClr val="004386"/>
                </a:solidFill>
              </a:rPr>
              <a:t>ational NGOs</a:t>
            </a:r>
          </a:p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51BA5B"/>
                </a:solidFill>
                <a:effectLst/>
                <a:uFillTx/>
                <a:sym typeface="Open Sans Regular"/>
              </a:rPr>
              <a:t>National/Local NGOs and Red Cross/Red Crescent</a:t>
            </a:r>
          </a:p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70F3F"/>
                </a:solidFill>
              </a:rPr>
              <a:t>Government, civil defense and national service providers</a:t>
            </a:r>
          </a:p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AEEF"/>
                </a:solidFill>
                <a:effectLst/>
                <a:uFillTx/>
                <a:sym typeface="Open Sans Regular"/>
              </a:rPr>
              <a:t>UN </a:t>
            </a:r>
            <a:r>
              <a:rPr lang="en-US" sz="2000" dirty="0">
                <a:solidFill>
                  <a:srgbClr val="00AEEF"/>
                </a:solidFill>
              </a:rPr>
              <a:t>and intergovernmental agencies</a:t>
            </a:r>
          </a:p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F58220"/>
                </a:solidFill>
                <a:effectLst/>
                <a:uFillTx/>
                <a:sym typeface="Open Sans Regular"/>
              </a:rPr>
              <a:t>Other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126501-BC13-44B3-8538-B97C437902F3}"/>
              </a:ext>
            </a:extLst>
          </p:cNvPr>
          <p:cNvCxnSpPr/>
          <p:nvPr/>
        </p:nvCxnSpPr>
        <p:spPr>
          <a:xfrm>
            <a:off x="8604354" y="3522689"/>
            <a:ext cx="1828800" cy="0"/>
          </a:xfrm>
          <a:prstGeom prst="line">
            <a:avLst/>
          </a:prstGeom>
          <a:ln w="38100">
            <a:solidFill>
              <a:srgbClr val="A6A6A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Image result for hsp app logo">
            <a:extLst>
              <a:ext uri="{FF2B5EF4-FFF2-40B4-BE49-F238E27FC236}">
                <a16:creationId xmlns:a16="http://schemas.microsoft.com/office/drawing/2014/main" id="{F393B0BA-7131-48B2-8BDF-6E26ECF22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1" t="15193" r="31610" b="14862"/>
          <a:stretch/>
        </p:blipFill>
        <p:spPr bwMode="auto">
          <a:xfrm>
            <a:off x="3939451" y="2494375"/>
            <a:ext cx="2266477" cy="226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21209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A5A5A5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585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A5A5A5"/>
            </a:solidFill>
            <a:effectLst/>
            <a:uFillTx/>
            <a:latin typeface="Open Sans Regular"/>
            <a:ea typeface="Open Sans Regular"/>
            <a:cs typeface="Open Sans Regular"/>
            <a:sym typeface="Open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A5A5A5"/>
            </a:solidFill>
            <a:effectLst/>
            <a:uFillTx/>
            <a:latin typeface="Open Sans Regular"/>
            <a:ea typeface="Open Sans Regular"/>
            <a:cs typeface="Open Sans Regular"/>
            <a:sym typeface="Open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585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A5A5A5"/>
            </a:solidFill>
            <a:effectLst/>
            <a:uFillTx/>
            <a:latin typeface="Open Sans Regular"/>
            <a:ea typeface="Open Sans Regular"/>
            <a:cs typeface="Open Sans Regular"/>
            <a:sym typeface="Open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A5A5A5"/>
            </a:solidFill>
            <a:effectLst/>
            <a:uFillTx/>
            <a:latin typeface="Open Sans Regular"/>
            <a:ea typeface="Open Sans Regular"/>
            <a:cs typeface="Open Sans Regular"/>
            <a:sym typeface="Open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1398</Words>
  <Application>Microsoft Office PowerPoint</Application>
  <PresentationFormat>Custom</PresentationFormat>
  <Paragraphs>247</Paragraphs>
  <Slides>35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Arial</vt:lpstr>
      <vt:lpstr>Calibri</vt:lpstr>
      <vt:lpstr>Helvetica</vt:lpstr>
      <vt:lpstr>Helvetica Light</vt:lpstr>
      <vt:lpstr>Helvetica Neue</vt:lpstr>
      <vt:lpstr>Impact</vt:lpstr>
      <vt:lpstr>Open Sans</vt:lpstr>
      <vt:lpstr>Open Sans Bold</vt:lpstr>
      <vt:lpstr>Open Sans Extrabold</vt:lpstr>
      <vt:lpstr>Open Sans Light</vt:lpstr>
      <vt:lpstr>Open Sans regular</vt:lpstr>
      <vt:lpstr>Open Sans regular</vt:lpstr>
      <vt:lpstr>Tw Cen MT</vt:lpstr>
      <vt:lpstr>Wingdings</vt:lpstr>
      <vt:lpstr>White</vt:lpstr>
      <vt:lpstr>What is New in the 2018 Sphere Handbook?</vt:lpstr>
      <vt:lpstr>PowerPoint Presentation</vt:lpstr>
      <vt:lpstr>Learning objectives</vt:lpstr>
      <vt:lpstr>Today’s challenges and drivers of the revision</vt:lpstr>
      <vt:lpstr>PowerPoint Presentation</vt:lpstr>
      <vt:lpstr>PowerPoint Presentation</vt:lpstr>
      <vt:lpstr>PowerPoint Presentation</vt:lpstr>
      <vt:lpstr>Community engagement and accountability</vt:lpstr>
      <vt:lpstr>USE of the Handbook:</vt:lpstr>
      <vt:lpstr>Discussion: TODAY’S CHALLENGES and drivers of change</vt:lpstr>
      <vt:lpstr>Handbook REVISION Consultations</vt:lpstr>
      <vt:lpstr>PowerPoint Presentation</vt:lpstr>
      <vt:lpstr>PowerPoint Presentation</vt:lpstr>
      <vt:lpstr>PowerPoint Presentation</vt:lpstr>
      <vt:lpstr>PowerPoint Presentation</vt:lpstr>
      <vt:lpstr>Discussion: HANDBOOK REVISION CONSULTATIONS and comments</vt:lpstr>
      <vt:lpstr>Structural CHANGES to the Handbook: </vt:lpstr>
      <vt:lpstr>Foundation chapters</vt:lpstr>
      <vt:lpstr> What is Sphere?</vt:lpstr>
      <vt:lpstr>The Humanitarian Charter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we are now</vt:lpstr>
      <vt:lpstr>Discussion: CHANGES TO THE HANDBOOK</vt:lpstr>
      <vt:lpstr>A NEW IDENTITY</vt:lpstr>
      <vt:lpstr>A NEW WAY TO ACCESS THE HANDBOOK</vt:lpstr>
      <vt:lpstr>A NEW ONLINE COURSE How to be a Sphere Champion</vt:lpstr>
      <vt:lpstr>Discussion 4: THE EVOLUTION OF SPHERE AND ITS PRODUCTS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New in the 2018 Sphere Handbook?</dc:title>
  <dc:creator>Tristan Hale</dc:creator>
  <cp:lastModifiedBy>Tristan Hale</cp:lastModifiedBy>
  <cp:revision>44</cp:revision>
  <dcterms:created xsi:type="dcterms:W3CDTF">2018-11-13T08:32:28Z</dcterms:created>
  <dcterms:modified xsi:type="dcterms:W3CDTF">2018-11-23T11:07:47Z</dcterms:modified>
</cp:coreProperties>
</file>